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5999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19983" y="644604"/>
            <a:ext cx="7504033" cy="4041458"/>
          </a:xfrm>
          <a:prstGeom prst="rect">
            <a:avLst/>
          </a:prstGeom>
          <a:noFill/>
          <a:ln/>
        </p:spPr>
        <p:txBody>
          <a:bodyPr wrap="square" rtlCol="0" anchor="t"/>
          <a:lstStyle/>
          <a:p>
            <a:pPr marL="0" indent="0">
              <a:lnSpc>
                <a:spcPts val="7956"/>
              </a:lnSpc>
              <a:buNone/>
            </a:pPr>
            <a:r>
              <a:rPr lang="en-US" sz="6365" dirty="0">
                <a:solidFill>
                  <a:srgbClr val="161613"/>
                </a:solidFill>
                <a:latin typeface="DM Sans" pitchFamily="34" charset="0"/>
                <a:ea typeface="DM Sans" pitchFamily="34" charset="-122"/>
                <a:cs typeface="DM Sans" pitchFamily="34" charset="-120"/>
              </a:rPr>
              <a:t>Machine Learning Life Cycle: A Comprehensive Guide</a:t>
            </a:r>
            <a:endParaRPr lang="en-US" sz="6365" dirty="0"/>
          </a:p>
        </p:txBody>
      </p:sp>
      <p:sp>
        <p:nvSpPr>
          <p:cNvPr id="6" name="Text 3"/>
          <p:cNvSpPr/>
          <p:nvPr/>
        </p:nvSpPr>
        <p:spPr>
          <a:xfrm>
            <a:off x="819983" y="5037415"/>
            <a:ext cx="7504033" cy="1874044"/>
          </a:xfrm>
          <a:prstGeom prst="rect">
            <a:avLst/>
          </a:prstGeom>
          <a:noFill/>
          <a:ln/>
        </p:spPr>
        <p:txBody>
          <a:bodyPr wrap="square" rtlCol="0" anchor="t"/>
          <a:lstStyle/>
          <a:p>
            <a:pPr marL="0" indent="0">
              <a:lnSpc>
                <a:spcPts val="2952"/>
              </a:lnSpc>
              <a:buNone/>
            </a:pPr>
            <a:r>
              <a:rPr lang="en-US" sz="1845" dirty="0">
                <a:solidFill>
                  <a:srgbClr val="161613"/>
                </a:solidFill>
                <a:latin typeface="Inter" pitchFamily="34" charset="0"/>
                <a:ea typeface="Inter" pitchFamily="34" charset="-122"/>
                <a:cs typeface="Inter" pitchFamily="34" charset="-120"/>
              </a:rPr>
              <a:t>The machine learning life cycle is a structured process that outlines the steps involved in building, deploying, and maintaining a machine learning model. It is a crucial framework for any data scientist or machine learning engineer to ensure the successful implementation of machine learning solutions.</a:t>
            </a:r>
            <a:endParaRPr lang="en-US" sz="1845" dirty="0"/>
          </a:p>
        </p:txBody>
      </p:sp>
      <p:sp>
        <p:nvSpPr>
          <p:cNvPr id="7" name="Shape 4"/>
          <p:cNvSpPr/>
          <p:nvPr/>
        </p:nvSpPr>
        <p:spPr>
          <a:xfrm>
            <a:off x="819983" y="7192566"/>
            <a:ext cx="374809" cy="374809"/>
          </a:xfrm>
          <a:prstGeom prst="roundRect">
            <a:avLst>
              <a:gd name="adj" fmla="val 24393986"/>
            </a:avLst>
          </a:prstGeom>
          <a:noFill/>
          <a:ln w="7620">
            <a:solidFill>
              <a:srgbClr val="FFFFFF"/>
            </a:solidFill>
            <a:prstDash val="solid"/>
          </a:ln>
        </p:spPr>
      </p:sp>
      <p:pic>
        <p:nvPicPr>
          <p:cNvPr id="8" name="Image 1" descr="preencoded.png"/>
          <p:cNvPicPr>
            <a:picLocks noChangeAspect="1"/>
          </p:cNvPicPr>
          <p:nvPr/>
        </p:nvPicPr>
        <p:blipFill>
          <a:blip r:embed="rId4"/>
          <a:stretch>
            <a:fillRect/>
          </a:stretch>
        </p:blipFill>
        <p:spPr>
          <a:xfrm>
            <a:off x="827603" y="7200186"/>
            <a:ext cx="359569" cy="359569"/>
          </a:xfrm>
          <a:prstGeom prst="rect">
            <a:avLst/>
          </a:prstGeom>
        </p:spPr>
      </p:pic>
      <p:sp>
        <p:nvSpPr>
          <p:cNvPr id="9" name="Text 5"/>
          <p:cNvSpPr/>
          <p:nvPr/>
        </p:nvSpPr>
        <p:spPr>
          <a:xfrm>
            <a:off x="1311831" y="7174944"/>
            <a:ext cx="2489954" cy="410051"/>
          </a:xfrm>
          <a:prstGeom prst="rect">
            <a:avLst/>
          </a:prstGeom>
          <a:noFill/>
          <a:ln/>
        </p:spPr>
        <p:txBody>
          <a:bodyPr wrap="none" rtlCol="0" anchor="t"/>
          <a:lstStyle/>
          <a:p>
            <a:pPr marL="0" indent="0" algn="l">
              <a:lnSpc>
                <a:spcPts val="3229"/>
              </a:lnSpc>
              <a:buNone/>
            </a:pPr>
            <a:r>
              <a:rPr lang="en-US" sz="2306" b="1" dirty="0">
                <a:solidFill>
                  <a:srgbClr val="161613"/>
                </a:solidFill>
                <a:latin typeface="Inter" pitchFamily="34" charset="0"/>
                <a:ea typeface="Inter" pitchFamily="34" charset="-122"/>
                <a:cs typeface="Inter" pitchFamily="34" charset="-120"/>
              </a:rPr>
              <a:t>by Nitesh Pandey</a:t>
            </a:r>
            <a:endParaRPr lang="en-US" sz="2306"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373785"/>
          </a:xfrm>
          <a:prstGeom prst="rect">
            <a:avLst/>
          </a:prstGeom>
          <a:solidFill>
            <a:srgbClr val="F9F8F5"/>
          </a:solidFill>
          <a:ln/>
        </p:spPr>
      </p:sp>
      <p:sp>
        <p:nvSpPr>
          <p:cNvPr id="4" name="Text 2"/>
          <p:cNvSpPr/>
          <p:nvPr/>
        </p:nvSpPr>
        <p:spPr>
          <a:xfrm>
            <a:off x="1760220" y="559237"/>
            <a:ext cx="6097310" cy="635556"/>
          </a:xfrm>
          <a:prstGeom prst="rect">
            <a:avLst/>
          </a:prstGeom>
          <a:noFill/>
          <a:ln/>
        </p:spPr>
        <p:txBody>
          <a:bodyPr wrap="none" rtlCol="0" anchor="t"/>
          <a:lstStyle/>
          <a:p>
            <a:pPr marL="0" indent="0">
              <a:lnSpc>
                <a:spcPts val="5005"/>
              </a:lnSpc>
              <a:buNone/>
            </a:pPr>
            <a:r>
              <a:rPr lang="en-US" sz="4004" dirty="0">
                <a:solidFill>
                  <a:srgbClr val="161613"/>
                </a:solidFill>
                <a:latin typeface="DM Sans" pitchFamily="34" charset="0"/>
                <a:ea typeface="DM Sans" pitchFamily="34" charset="-122"/>
                <a:cs typeface="DM Sans" pitchFamily="34" charset="-120"/>
              </a:rPr>
              <a:t>Continuous Improvement</a:t>
            </a:r>
            <a:endParaRPr lang="en-US" sz="4004" dirty="0"/>
          </a:p>
        </p:txBody>
      </p:sp>
      <p:sp>
        <p:nvSpPr>
          <p:cNvPr id="5" name="Text 3"/>
          <p:cNvSpPr/>
          <p:nvPr/>
        </p:nvSpPr>
        <p:spPr>
          <a:xfrm>
            <a:off x="1760220" y="1601510"/>
            <a:ext cx="11109960" cy="1301115"/>
          </a:xfrm>
          <a:prstGeom prst="rect">
            <a:avLst/>
          </a:prstGeom>
          <a:noFill/>
          <a:ln/>
        </p:spPr>
        <p:txBody>
          <a:bodyPr wrap="square" rtlCol="0" anchor="t"/>
          <a:lstStyle/>
          <a:p>
            <a:pPr marL="0" indent="0">
              <a:lnSpc>
                <a:spcPts val="2562"/>
              </a:lnSpc>
              <a:buNone/>
            </a:pPr>
            <a:r>
              <a:rPr lang="en-US" sz="1601" dirty="0">
                <a:solidFill>
                  <a:srgbClr val="161613"/>
                </a:solidFill>
                <a:latin typeface="Inter" pitchFamily="34" charset="0"/>
                <a:ea typeface="Inter" pitchFamily="34" charset="-122"/>
                <a:cs typeface="Inter" pitchFamily="34" charset="-120"/>
              </a:rPr>
              <a:t>The machine learning life cycle is an iterative process. It's important to continuously improve the model by gathering feedback, iterating on the process, and implementing changes based on new data and insights. This includes exploring new algorithms, refining features, and optimizing model parameters to enhance its performance and achieve better outcomes.</a:t>
            </a:r>
            <a:endParaRPr lang="en-US" sz="1601" dirty="0"/>
          </a:p>
        </p:txBody>
      </p:sp>
      <p:pic>
        <p:nvPicPr>
          <p:cNvPr id="6" name="Image 0" descr="preencoded.png"/>
          <p:cNvPicPr>
            <a:picLocks noChangeAspect="1"/>
          </p:cNvPicPr>
          <p:nvPr/>
        </p:nvPicPr>
        <p:blipFill>
          <a:blip r:embed="rId3"/>
          <a:stretch>
            <a:fillRect/>
          </a:stretch>
        </p:blipFill>
        <p:spPr>
          <a:xfrm>
            <a:off x="1760220" y="3131344"/>
            <a:ext cx="5402461" cy="3338870"/>
          </a:xfrm>
          <a:prstGeom prst="rect">
            <a:avLst/>
          </a:prstGeom>
        </p:spPr>
      </p:pic>
      <p:sp>
        <p:nvSpPr>
          <p:cNvPr id="7" name="Text 4"/>
          <p:cNvSpPr/>
          <p:nvPr/>
        </p:nvSpPr>
        <p:spPr>
          <a:xfrm>
            <a:off x="1760220" y="6724412"/>
            <a:ext cx="2542222" cy="317659"/>
          </a:xfrm>
          <a:prstGeom prst="rect">
            <a:avLst/>
          </a:prstGeom>
          <a:noFill/>
          <a:ln/>
        </p:spPr>
        <p:txBody>
          <a:bodyPr wrap="none" rtlCol="0" anchor="t"/>
          <a:lstStyle/>
          <a:p>
            <a:pPr marL="0" indent="0" algn="l">
              <a:lnSpc>
                <a:spcPts val="2502"/>
              </a:lnSpc>
              <a:buNone/>
            </a:pPr>
            <a:r>
              <a:rPr lang="en-US" sz="2002" dirty="0">
                <a:solidFill>
                  <a:srgbClr val="161613"/>
                </a:solidFill>
                <a:latin typeface="DM Sans" pitchFamily="34" charset="0"/>
                <a:ea typeface="DM Sans" pitchFamily="34" charset="-122"/>
                <a:cs typeface="DM Sans" pitchFamily="34" charset="-120"/>
              </a:rPr>
              <a:t>Feedback Collection</a:t>
            </a:r>
            <a:endParaRPr lang="en-US" sz="2002" dirty="0"/>
          </a:p>
        </p:txBody>
      </p:sp>
      <p:sp>
        <p:nvSpPr>
          <p:cNvPr id="8" name="Text 5"/>
          <p:cNvSpPr/>
          <p:nvPr/>
        </p:nvSpPr>
        <p:spPr>
          <a:xfrm>
            <a:off x="1760220" y="7163991"/>
            <a:ext cx="5402461" cy="650558"/>
          </a:xfrm>
          <a:prstGeom prst="rect">
            <a:avLst/>
          </a:prstGeom>
          <a:noFill/>
          <a:ln/>
        </p:spPr>
        <p:txBody>
          <a:bodyPr wrap="square" rtlCol="0" anchor="t"/>
          <a:lstStyle/>
          <a:p>
            <a:pPr marL="0" indent="0" algn="l">
              <a:lnSpc>
                <a:spcPts val="2562"/>
              </a:lnSpc>
              <a:buNone/>
            </a:pPr>
            <a:r>
              <a:rPr lang="en-US" sz="1601" dirty="0">
                <a:solidFill>
                  <a:srgbClr val="161613"/>
                </a:solidFill>
                <a:latin typeface="Inter" pitchFamily="34" charset="0"/>
                <a:ea typeface="Inter" pitchFamily="34" charset="-122"/>
                <a:cs typeface="Inter" pitchFamily="34" charset="-120"/>
              </a:rPr>
              <a:t>Gathering feedback from users, stakeholders, and experts to identify areas for improvement.</a:t>
            </a:r>
            <a:endParaRPr lang="en-US" sz="1601" dirty="0"/>
          </a:p>
        </p:txBody>
      </p:sp>
      <p:pic>
        <p:nvPicPr>
          <p:cNvPr id="9" name="Image 1" descr="preencoded.png"/>
          <p:cNvPicPr>
            <a:picLocks noChangeAspect="1"/>
          </p:cNvPicPr>
          <p:nvPr/>
        </p:nvPicPr>
        <p:blipFill>
          <a:blip r:embed="rId4"/>
          <a:stretch>
            <a:fillRect/>
          </a:stretch>
        </p:blipFill>
        <p:spPr>
          <a:xfrm>
            <a:off x="7467719" y="3131344"/>
            <a:ext cx="5402461" cy="3338870"/>
          </a:xfrm>
          <a:prstGeom prst="rect">
            <a:avLst/>
          </a:prstGeom>
        </p:spPr>
      </p:pic>
      <p:sp>
        <p:nvSpPr>
          <p:cNvPr id="10" name="Text 6"/>
          <p:cNvSpPr/>
          <p:nvPr/>
        </p:nvSpPr>
        <p:spPr>
          <a:xfrm>
            <a:off x="7467719" y="6724412"/>
            <a:ext cx="2542222" cy="317659"/>
          </a:xfrm>
          <a:prstGeom prst="rect">
            <a:avLst/>
          </a:prstGeom>
          <a:noFill/>
          <a:ln/>
        </p:spPr>
        <p:txBody>
          <a:bodyPr wrap="none" rtlCol="0" anchor="t"/>
          <a:lstStyle/>
          <a:p>
            <a:pPr marL="0" indent="0" algn="l">
              <a:lnSpc>
                <a:spcPts val="2502"/>
              </a:lnSpc>
              <a:buNone/>
            </a:pPr>
            <a:r>
              <a:rPr lang="en-US" sz="2002" dirty="0">
                <a:solidFill>
                  <a:srgbClr val="161613"/>
                </a:solidFill>
                <a:latin typeface="DM Sans" pitchFamily="34" charset="0"/>
                <a:ea typeface="DM Sans" pitchFamily="34" charset="-122"/>
                <a:cs typeface="DM Sans" pitchFamily="34" charset="-120"/>
              </a:rPr>
              <a:t>Model Updates</a:t>
            </a:r>
            <a:endParaRPr lang="en-US" sz="2002" dirty="0"/>
          </a:p>
        </p:txBody>
      </p:sp>
      <p:sp>
        <p:nvSpPr>
          <p:cNvPr id="11" name="Text 7"/>
          <p:cNvSpPr/>
          <p:nvPr/>
        </p:nvSpPr>
        <p:spPr>
          <a:xfrm>
            <a:off x="7467719" y="7163991"/>
            <a:ext cx="5402461" cy="650558"/>
          </a:xfrm>
          <a:prstGeom prst="rect">
            <a:avLst/>
          </a:prstGeom>
          <a:noFill/>
          <a:ln/>
        </p:spPr>
        <p:txBody>
          <a:bodyPr wrap="square" rtlCol="0" anchor="t"/>
          <a:lstStyle/>
          <a:p>
            <a:pPr marL="0" indent="0" algn="l">
              <a:lnSpc>
                <a:spcPts val="2562"/>
              </a:lnSpc>
              <a:buNone/>
            </a:pPr>
            <a:r>
              <a:rPr lang="en-US" sz="1601" dirty="0">
                <a:solidFill>
                  <a:srgbClr val="161613"/>
                </a:solidFill>
                <a:latin typeface="Inter" pitchFamily="34" charset="0"/>
                <a:ea typeface="Inter" pitchFamily="34" charset="-122"/>
                <a:cs typeface="Inter" pitchFamily="34" charset="-120"/>
              </a:rPr>
              <a:t>Updating the model based on feedback, new data, or improvements in algorithms or techniques.</a:t>
            </a:r>
            <a:endParaRPr lang="en-US" sz="160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3002280"/>
            <a:ext cx="7415927" cy="1064657"/>
          </a:xfrm>
          <a:prstGeom prst="rect">
            <a:avLst/>
          </a:prstGeom>
          <a:noFill/>
          <a:ln/>
        </p:spPr>
        <p:txBody>
          <a:bodyPr wrap="none" rtlCol="0" anchor="t"/>
          <a:lstStyle/>
          <a:p>
            <a:pPr marL="0" indent="0">
              <a:lnSpc>
                <a:spcPts val="8384"/>
              </a:lnSpc>
              <a:buNone/>
            </a:pPr>
            <a:r>
              <a:rPr lang="en-US" sz="6707" dirty="0">
                <a:solidFill>
                  <a:srgbClr val="161613"/>
                </a:solidFill>
                <a:latin typeface="DM Sans" pitchFamily="34" charset="0"/>
                <a:ea typeface="DM Sans" pitchFamily="34" charset="-122"/>
                <a:cs typeface="DM Sans" pitchFamily="34" charset="-120"/>
              </a:rPr>
              <a:t>Thank You</a:t>
            </a:r>
            <a:endParaRPr lang="en-US" sz="6707" dirty="0"/>
          </a:p>
        </p:txBody>
      </p:sp>
      <p:sp>
        <p:nvSpPr>
          <p:cNvPr id="6" name="Text 3"/>
          <p:cNvSpPr/>
          <p:nvPr/>
        </p:nvSpPr>
        <p:spPr>
          <a:xfrm>
            <a:off x="864037" y="4437221"/>
            <a:ext cx="7415927" cy="790099"/>
          </a:xfrm>
          <a:prstGeom prst="rect">
            <a:avLst/>
          </a:prstGeom>
          <a:noFill/>
          <a:ln/>
        </p:spPr>
        <p:txBody>
          <a:bodyPr wrap="square" rtlCol="0" anchor="t"/>
          <a:lstStyle/>
          <a:p>
            <a:pPr marL="0" indent="0">
              <a:lnSpc>
                <a:spcPts val="3110"/>
              </a:lnSpc>
              <a:buNone/>
            </a:pPr>
            <a:r>
              <a:rPr lang="en-US" sz="1944" dirty="0">
                <a:solidFill>
                  <a:srgbClr val="161613"/>
                </a:solidFill>
                <a:latin typeface="Inter" pitchFamily="34" charset="0"/>
                <a:ea typeface="Inter" pitchFamily="34" charset="-122"/>
                <a:cs typeface="Inter" pitchFamily="34" charset="-120"/>
              </a:rPr>
              <a:t>A heartfelt message of gratitude and appreciation for the client's time and consideration.</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594967" y="2799278"/>
            <a:ext cx="6748582" cy="540068"/>
          </a:xfrm>
          <a:prstGeom prst="rect">
            <a:avLst/>
          </a:prstGeom>
          <a:noFill/>
          <a:ln/>
        </p:spPr>
        <p:txBody>
          <a:bodyPr wrap="none" rtlCol="0" anchor="t"/>
          <a:lstStyle/>
          <a:p>
            <a:pPr marL="0" indent="0">
              <a:lnSpc>
                <a:spcPts val="4253"/>
              </a:lnSpc>
              <a:buNone/>
            </a:pPr>
            <a:r>
              <a:rPr lang="en-US" sz="3402" dirty="0">
                <a:solidFill>
                  <a:srgbClr val="161613"/>
                </a:solidFill>
                <a:latin typeface="DM Sans" pitchFamily="34" charset="0"/>
                <a:ea typeface="DM Sans" pitchFamily="34" charset="-122"/>
                <a:cs typeface="DM Sans" pitchFamily="34" charset="-120"/>
              </a:rPr>
              <a:t>Introduction to Machine Learning</a:t>
            </a:r>
            <a:endParaRPr lang="en-US" sz="3402" dirty="0"/>
          </a:p>
        </p:txBody>
      </p:sp>
      <p:sp>
        <p:nvSpPr>
          <p:cNvPr id="6" name="Text 3"/>
          <p:cNvSpPr/>
          <p:nvPr/>
        </p:nvSpPr>
        <p:spPr>
          <a:xfrm>
            <a:off x="2594967" y="3598545"/>
            <a:ext cx="9440347" cy="829747"/>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Machine learning is a powerful field of artificial intelligence that enables computers to learn from data and make predictions or decisions without being explicitly programmed. It encompasses a variety of techniques and algorithms that allow machines to identify patterns, extract insights, and automate tasks based on data analysis.</a:t>
            </a:r>
            <a:endParaRPr lang="en-US" sz="1361" dirty="0"/>
          </a:p>
        </p:txBody>
      </p:sp>
      <p:sp>
        <p:nvSpPr>
          <p:cNvPr id="7" name="Shape 4"/>
          <p:cNvSpPr/>
          <p:nvPr/>
        </p:nvSpPr>
        <p:spPr>
          <a:xfrm>
            <a:off x="2594967" y="4816912"/>
            <a:ext cx="388739" cy="388739"/>
          </a:xfrm>
          <a:prstGeom prst="roundRect">
            <a:avLst>
              <a:gd name="adj" fmla="val 6669"/>
            </a:avLst>
          </a:prstGeom>
          <a:solidFill>
            <a:srgbClr val="EDEBE3"/>
          </a:solidFill>
          <a:ln/>
        </p:spPr>
      </p:sp>
      <p:sp>
        <p:nvSpPr>
          <p:cNvPr id="8" name="Text 5"/>
          <p:cNvSpPr/>
          <p:nvPr/>
        </p:nvSpPr>
        <p:spPr>
          <a:xfrm>
            <a:off x="2746772" y="4881682"/>
            <a:ext cx="85130"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1</a:t>
            </a:r>
            <a:endParaRPr lang="en-US" sz="2041" dirty="0"/>
          </a:p>
        </p:txBody>
      </p:sp>
      <p:sp>
        <p:nvSpPr>
          <p:cNvPr id="9" name="Text 6"/>
          <p:cNvSpPr/>
          <p:nvPr/>
        </p:nvSpPr>
        <p:spPr>
          <a:xfrm>
            <a:off x="3156466" y="4816912"/>
            <a:ext cx="2160270" cy="269915"/>
          </a:xfrm>
          <a:prstGeom prst="rect">
            <a:avLst/>
          </a:prstGeom>
          <a:noFill/>
          <a:ln/>
        </p:spPr>
        <p:txBody>
          <a:bodyPr wrap="none" rtlCol="0" anchor="t"/>
          <a:lstStyle/>
          <a:p>
            <a:pPr marL="0" indent="0">
              <a:lnSpc>
                <a:spcPts val="2126"/>
              </a:lnSpc>
              <a:buNone/>
            </a:pPr>
            <a:r>
              <a:rPr lang="en-US" sz="1701" dirty="0">
                <a:solidFill>
                  <a:srgbClr val="161613"/>
                </a:solidFill>
                <a:latin typeface="DM Sans" pitchFamily="34" charset="0"/>
                <a:ea typeface="DM Sans" pitchFamily="34" charset="-122"/>
                <a:cs typeface="DM Sans" pitchFamily="34" charset="-120"/>
              </a:rPr>
              <a:t>Supervised Learning</a:t>
            </a:r>
            <a:endParaRPr lang="en-US" sz="1701" dirty="0"/>
          </a:p>
        </p:txBody>
      </p:sp>
      <p:sp>
        <p:nvSpPr>
          <p:cNvPr id="10" name="Text 7"/>
          <p:cNvSpPr/>
          <p:nvPr/>
        </p:nvSpPr>
        <p:spPr>
          <a:xfrm>
            <a:off x="3156466" y="5190411"/>
            <a:ext cx="4072295" cy="829747"/>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Involves training models on labeled data to learn the relationship between inputs and outputs, enabling predictions on unseen data.</a:t>
            </a:r>
            <a:endParaRPr lang="en-US" sz="1361" dirty="0"/>
          </a:p>
        </p:txBody>
      </p:sp>
      <p:sp>
        <p:nvSpPr>
          <p:cNvPr id="11" name="Shape 8"/>
          <p:cNvSpPr/>
          <p:nvPr/>
        </p:nvSpPr>
        <p:spPr>
          <a:xfrm>
            <a:off x="7401520" y="4816912"/>
            <a:ext cx="388739" cy="388739"/>
          </a:xfrm>
          <a:prstGeom prst="roundRect">
            <a:avLst>
              <a:gd name="adj" fmla="val 6669"/>
            </a:avLst>
          </a:prstGeom>
          <a:solidFill>
            <a:srgbClr val="EDEBE3"/>
          </a:solidFill>
          <a:ln/>
        </p:spPr>
      </p:sp>
      <p:sp>
        <p:nvSpPr>
          <p:cNvPr id="12" name="Text 9"/>
          <p:cNvSpPr/>
          <p:nvPr/>
        </p:nvSpPr>
        <p:spPr>
          <a:xfrm>
            <a:off x="7521059" y="4881682"/>
            <a:ext cx="149662"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2</a:t>
            </a:r>
            <a:endParaRPr lang="en-US" sz="2041" dirty="0"/>
          </a:p>
        </p:txBody>
      </p:sp>
      <p:sp>
        <p:nvSpPr>
          <p:cNvPr id="13" name="Text 10"/>
          <p:cNvSpPr/>
          <p:nvPr/>
        </p:nvSpPr>
        <p:spPr>
          <a:xfrm>
            <a:off x="7963019" y="4816912"/>
            <a:ext cx="2320528" cy="269915"/>
          </a:xfrm>
          <a:prstGeom prst="rect">
            <a:avLst/>
          </a:prstGeom>
          <a:noFill/>
          <a:ln/>
        </p:spPr>
        <p:txBody>
          <a:bodyPr wrap="none" rtlCol="0" anchor="t"/>
          <a:lstStyle/>
          <a:p>
            <a:pPr marL="0" indent="0">
              <a:lnSpc>
                <a:spcPts val="2126"/>
              </a:lnSpc>
              <a:buNone/>
            </a:pPr>
            <a:r>
              <a:rPr lang="en-US" sz="1701" dirty="0">
                <a:solidFill>
                  <a:srgbClr val="161613"/>
                </a:solidFill>
                <a:latin typeface="DM Sans" pitchFamily="34" charset="0"/>
                <a:ea typeface="DM Sans" pitchFamily="34" charset="-122"/>
                <a:cs typeface="DM Sans" pitchFamily="34" charset="-120"/>
              </a:rPr>
              <a:t>Unsupervised Learning</a:t>
            </a:r>
            <a:endParaRPr lang="en-US" sz="1701" dirty="0"/>
          </a:p>
        </p:txBody>
      </p:sp>
      <p:sp>
        <p:nvSpPr>
          <p:cNvPr id="14" name="Text 11"/>
          <p:cNvSpPr/>
          <p:nvPr/>
        </p:nvSpPr>
        <p:spPr>
          <a:xfrm>
            <a:off x="7963019" y="5190411"/>
            <a:ext cx="4072295" cy="829747"/>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Focuses on discovering hidden patterns and structures in unlabeled data, leading to insights into data relationships and anomalies.</a:t>
            </a:r>
            <a:endParaRPr lang="en-US" sz="1361" dirty="0"/>
          </a:p>
        </p:txBody>
      </p:sp>
      <p:sp>
        <p:nvSpPr>
          <p:cNvPr id="15" name="Shape 12"/>
          <p:cNvSpPr/>
          <p:nvPr/>
        </p:nvSpPr>
        <p:spPr>
          <a:xfrm>
            <a:off x="2594967" y="6387227"/>
            <a:ext cx="388739" cy="388739"/>
          </a:xfrm>
          <a:prstGeom prst="roundRect">
            <a:avLst>
              <a:gd name="adj" fmla="val 6669"/>
            </a:avLst>
          </a:prstGeom>
          <a:solidFill>
            <a:srgbClr val="EDEBE3"/>
          </a:solidFill>
          <a:ln/>
        </p:spPr>
      </p:sp>
      <p:sp>
        <p:nvSpPr>
          <p:cNvPr id="16" name="Text 13"/>
          <p:cNvSpPr/>
          <p:nvPr/>
        </p:nvSpPr>
        <p:spPr>
          <a:xfrm>
            <a:off x="2712244" y="6451997"/>
            <a:ext cx="154067"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3</a:t>
            </a:r>
            <a:endParaRPr lang="en-US" sz="2041" dirty="0"/>
          </a:p>
        </p:txBody>
      </p:sp>
      <p:sp>
        <p:nvSpPr>
          <p:cNvPr id="17" name="Text 14"/>
          <p:cNvSpPr/>
          <p:nvPr/>
        </p:nvSpPr>
        <p:spPr>
          <a:xfrm>
            <a:off x="3156466" y="6387227"/>
            <a:ext cx="2421136" cy="269915"/>
          </a:xfrm>
          <a:prstGeom prst="rect">
            <a:avLst/>
          </a:prstGeom>
          <a:noFill/>
          <a:ln/>
        </p:spPr>
        <p:txBody>
          <a:bodyPr wrap="none" rtlCol="0" anchor="t"/>
          <a:lstStyle/>
          <a:p>
            <a:pPr marL="0" indent="0">
              <a:lnSpc>
                <a:spcPts val="2126"/>
              </a:lnSpc>
              <a:buNone/>
            </a:pPr>
            <a:r>
              <a:rPr lang="en-US" sz="1701" dirty="0">
                <a:solidFill>
                  <a:srgbClr val="161613"/>
                </a:solidFill>
                <a:latin typeface="DM Sans" pitchFamily="34" charset="0"/>
                <a:ea typeface="DM Sans" pitchFamily="34" charset="-122"/>
                <a:cs typeface="DM Sans" pitchFamily="34" charset="-120"/>
              </a:rPr>
              <a:t>Reinforcement Learning</a:t>
            </a:r>
            <a:endParaRPr lang="en-US" sz="1701" dirty="0"/>
          </a:p>
        </p:txBody>
      </p:sp>
      <p:sp>
        <p:nvSpPr>
          <p:cNvPr id="18" name="Text 15"/>
          <p:cNvSpPr/>
          <p:nvPr/>
        </p:nvSpPr>
        <p:spPr>
          <a:xfrm>
            <a:off x="3156466" y="6760726"/>
            <a:ext cx="4072295" cy="829747"/>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Involves training agents to interact with an environment and learn optimal actions through trial and error, maximizing rewards over time.</a:t>
            </a:r>
            <a:endParaRPr lang="en-US" sz="1361" dirty="0"/>
          </a:p>
        </p:txBody>
      </p:sp>
      <p:sp>
        <p:nvSpPr>
          <p:cNvPr id="19" name="Shape 16"/>
          <p:cNvSpPr/>
          <p:nvPr/>
        </p:nvSpPr>
        <p:spPr>
          <a:xfrm>
            <a:off x="7401520" y="6387227"/>
            <a:ext cx="388739" cy="388739"/>
          </a:xfrm>
          <a:prstGeom prst="roundRect">
            <a:avLst>
              <a:gd name="adj" fmla="val 6669"/>
            </a:avLst>
          </a:prstGeom>
          <a:solidFill>
            <a:srgbClr val="EDEBE3"/>
          </a:solidFill>
          <a:ln/>
        </p:spPr>
      </p:sp>
      <p:sp>
        <p:nvSpPr>
          <p:cNvPr id="20" name="Text 17"/>
          <p:cNvSpPr/>
          <p:nvPr/>
        </p:nvSpPr>
        <p:spPr>
          <a:xfrm>
            <a:off x="7515344" y="6451997"/>
            <a:ext cx="160973"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4</a:t>
            </a:r>
            <a:endParaRPr lang="en-US" sz="2041" dirty="0"/>
          </a:p>
        </p:txBody>
      </p:sp>
      <p:sp>
        <p:nvSpPr>
          <p:cNvPr id="21" name="Text 18"/>
          <p:cNvSpPr/>
          <p:nvPr/>
        </p:nvSpPr>
        <p:spPr>
          <a:xfrm>
            <a:off x="7963019" y="6387227"/>
            <a:ext cx="2160270" cy="269915"/>
          </a:xfrm>
          <a:prstGeom prst="rect">
            <a:avLst/>
          </a:prstGeom>
          <a:noFill/>
          <a:ln/>
        </p:spPr>
        <p:txBody>
          <a:bodyPr wrap="none" rtlCol="0" anchor="t"/>
          <a:lstStyle/>
          <a:p>
            <a:pPr marL="0" indent="0">
              <a:lnSpc>
                <a:spcPts val="2126"/>
              </a:lnSpc>
              <a:buNone/>
            </a:pPr>
            <a:r>
              <a:rPr lang="en-US" sz="1701" dirty="0">
                <a:solidFill>
                  <a:srgbClr val="161613"/>
                </a:solidFill>
                <a:latin typeface="DM Sans" pitchFamily="34" charset="0"/>
                <a:ea typeface="DM Sans" pitchFamily="34" charset="-122"/>
                <a:cs typeface="DM Sans" pitchFamily="34" charset="-120"/>
              </a:rPr>
              <a:t>Deep Learning</a:t>
            </a:r>
            <a:endParaRPr lang="en-US" sz="1701" dirty="0"/>
          </a:p>
        </p:txBody>
      </p:sp>
      <p:sp>
        <p:nvSpPr>
          <p:cNvPr id="22" name="Text 19"/>
          <p:cNvSpPr/>
          <p:nvPr/>
        </p:nvSpPr>
        <p:spPr>
          <a:xfrm>
            <a:off x="7963019" y="6760726"/>
            <a:ext cx="4072295" cy="829747"/>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A subset of machine learning that utilizes artificial neural networks with multiple layers to extract complex features and patterns from data.</a:t>
            </a:r>
            <a:endParaRPr lang="en-US" sz="136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64607" y="1129784"/>
            <a:ext cx="4957405" cy="593527"/>
          </a:xfrm>
          <a:prstGeom prst="rect">
            <a:avLst/>
          </a:prstGeom>
          <a:noFill/>
          <a:ln/>
        </p:spPr>
        <p:txBody>
          <a:bodyPr wrap="none" rtlCol="0" anchor="t"/>
          <a:lstStyle/>
          <a:p>
            <a:pPr marL="0" indent="0">
              <a:lnSpc>
                <a:spcPts val="4673"/>
              </a:lnSpc>
              <a:buNone/>
            </a:pPr>
            <a:r>
              <a:rPr lang="en-US" sz="3738" dirty="0">
                <a:solidFill>
                  <a:srgbClr val="161613"/>
                </a:solidFill>
                <a:latin typeface="DM Sans" pitchFamily="34" charset="0"/>
                <a:ea typeface="DM Sans" pitchFamily="34" charset="-122"/>
                <a:cs typeface="DM Sans" pitchFamily="34" charset="-120"/>
              </a:rPr>
              <a:t>Problem Identification</a:t>
            </a:r>
            <a:endParaRPr lang="en-US" sz="3738" dirty="0"/>
          </a:p>
        </p:txBody>
      </p:sp>
      <p:sp>
        <p:nvSpPr>
          <p:cNvPr id="6" name="Text 3"/>
          <p:cNvSpPr/>
          <p:nvPr/>
        </p:nvSpPr>
        <p:spPr>
          <a:xfrm>
            <a:off x="664607" y="2008108"/>
            <a:ext cx="7814786" cy="1215390"/>
          </a:xfrm>
          <a:prstGeom prst="rect">
            <a:avLst/>
          </a:prstGeom>
          <a:noFill/>
          <a:ln/>
        </p:spPr>
        <p:txBody>
          <a:bodyPr wrap="square" rtlCol="0" anchor="t"/>
          <a:lstStyle/>
          <a:p>
            <a:pPr marL="0" indent="0">
              <a:lnSpc>
                <a:spcPts val="2393"/>
              </a:lnSpc>
              <a:buNone/>
            </a:pPr>
            <a:r>
              <a:rPr lang="en-US" sz="1495" dirty="0">
                <a:solidFill>
                  <a:srgbClr val="161613"/>
                </a:solidFill>
                <a:latin typeface="Inter" pitchFamily="34" charset="0"/>
                <a:ea typeface="Inter" pitchFamily="34" charset="-122"/>
                <a:cs typeface="Inter" pitchFamily="34" charset="-120"/>
              </a:rPr>
              <a:t>The first step in the machine learning life cycle is identifying the problem that needs to be solved. This involves understanding the business context, defining the objective, and identifying the relevant data. It's important to clearly articulate the problem and its potential impact on the business.</a:t>
            </a:r>
            <a:endParaRPr lang="en-US" sz="1495" dirty="0"/>
          </a:p>
        </p:txBody>
      </p:sp>
      <p:sp>
        <p:nvSpPr>
          <p:cNvPr id="7" name="Shape 4"/>
          <p:cNvSpPr/>
          <p:nvPr/>
        </p:nvSpPr>
        <p:spPr>
          <a:xfrm>
            <a:off x="664607" y="3437096"/>
            <a:ext cx="7814786" cy="1094303"/>
          </a:xfrm>
          <a:prstGeom prst="roundRect">
            <a:avLst>
              <a:gd name="adj" fmla="val 2603"/>
            </a:avLst>
          </a:prstGeom>
          <a:solidFill>
            <a:srgbClr val="EDEBE3"/>
          </a:solidFill>
          <a:ln/>
        </p:spPr>
      </p:sp>
      <p:sp>
        <p:nvSpPr>
          <p:cNvPr id="8" name="Text 5"/>
          <p:cNvSpPr/>
          <p:nvPr/>
        </p:nvSpPr>
        <p:spPr>
          <a:xfrm>
            <a:off x="854512" y="3627001"/>
            <a:ext cx="2690455" cy="296704"/>
          </a:xfrm>
          <a:prstGeom prst="rect">
            <a:avLst/>
          </a:prstGeom>
          <a:noFill/>
          <a:ln/>
        </p:spPr>
        <p:txBody>
          <a:bodyPr wrap="none" rtlCol="0" anchor="t"/>
          <a:lstStyle/>
          <a:p>
            <a:pPr marL="0" indent="0">
              <a:lnSpc>
                <a:spcPts val="2337"/>
              </a:lnSpc>
              <a:buNone/>
            </a:pPr>
            <a:r>
              <a:rPr lang="en-US" sz="1869" dirty="0">
                <a:solidFill>
                  <a:srgbClr val="161613"/>
                </a:solidFill>
                <a:latin typeface="DM Sans" pitchFamily="34" charset="0"/>
                <a:ea typeface="DM Sans" pitchFamily="34" charset="-122"/>
                <a:cs typeface="DM Sans" pitchFamily="34" charset="-120"/>
              </a:rPr>
              <a:t>Business Understanding</a:t>
            </a:r>
            <a:endParaRPr lang="en-US" sz="1869" dirty="0"/>
          </a:p>
        </p:txBody>
      </p:sp>
      <p:sp>
        <p:nvSpPr>
          <p:cNvPr id="9" name="Text 6"/>
          <p:cNvSpPr/>
          <p:nvPr/>
        </p:nvSpPr>
        <p:spPr>
          <a:xfrm>
            <a:off x="854512" y="4037648"/>
            <a:ext cx="7434977" cy="303848"/>
          </a:xfrm>
          <a:prstGeom prst="rect">
            <a:avLst/>
          </a:prstGeom>
          <a:noFill/>
          <a:ln/>
        </p:spPr>
        <p:txBody>
          <a:bodyPr wrap="none" rtlCol="0" anchor="t"/>
          <a:lstStyle/>
          <a:p>
            <a:pPr marL="0" indent="0">
              <a:lnSpc>
                <a:spcPts val="2393"/>
              </a:lnSpc>
              <a:buNone/>
            </a:pPr>
            <a:r>
              <a:rPr lang="en-US" sz="1495" dirty="0">
                <a:solidFill>
                  <a:srgbClr val="161613"/>
                </a:solidFill>
                <a:latin typeface="Inter" pitchFamily="34" charset="0"/>
                <a:ea typeface="Inter" pitchFamily="34" charset="-122"/>
                <a:cs typeface="Inter" pitchFamily="34" charset="-120"/>
              </a:rPr>
              <a:t>Gaining a deep understanding of the business problem and its context.</a:t>
            </a:r>
            <a:endParaRPr lang="en-US" sz="1495" dirty="0"/>
          </a:p>
        </p:txBody>
      </p:sp>
      <p:sp>
        <p:nvSpPr>
          <p:cNvPr id="10" name="Shape 7"/>
          <p:cNvSpPr/>
          <p:nvPr/>
        </p:nvSpPr>
        <p:spPr>
          <a:xfrm>
            <a:off x="664607" y="4721304"/>
            <a:ext cx="7814786" cy="1094303"/>
          </a:xfrm>
          <a:prstGeom prst="roundRect">
            <a:avLst>
              <a:gd name="adj" fmla="val 2603"/>
            </a:avLst>
          </a:prstGeom>
          <a:solidFill>
            <a:srgbClr val="EDEBE3"/>
          </a:solidFill>
          <a:ln/>
        </p:spPr>
      </p:sp>
      <p:sp>
        <p:nvSpPr>
          <p:cNvPr id="11" name="Text 8"/>
          <p:cNvSpPr/>
          <p:nvPr/>
        </p:nvSpPr>
        <p:spPr>
          <a:xfrm>
            <a:off x="854512" y="4911209"/>
            <a:ext cx="2373868" cy="296704"/>
          </a:xfrm>
          <a:prstGeom prst="rect">
            <a:avLst/>
          </a:prstGeom>
          <a:noFill/>
          <a:ln/>
        </p:spPr>
        <p:txBody>
          <a:bodyPr wrap="none" rtlCol="0" anchor="t"/>
          <a:lstStyle/>
          <a:p>
            <a:pPr marL="0" indent="0">
              <a:lnSpc>
                <a:spcPts val="2337"/>
              </a:lnSpc>
              <a:buNone/>
            </a:pPr>
            <a:r>
              <a:rPr lang="en-US" sz="1869" dirty="0">
                <a:solidFill>
                  <a:srgbClr val="161613"/>
                </a:solidFill>
                <a:latin typeface="DM Sans" pitchFamily="34" charset="0"/>
                <a:ea typeface="DM Sans" pitchFamily="34" charset="-122"/>
                <a:cs typeface="DM Sans" pitchFamily="34" charset="-120"/>
              </a:rPr>
              <a:t>Objective Definition</a:t>
            </a:r>
            <a:endParaRPr lang="en-US" sz="1869" dirty="0"/>
          </a:p>
        </p:txBody>
      </p:sp>
      <p:sp>
        <p:nvSpPr>
          <p:cNvPr id="12" name="Text 9"/>
          <p:cNvSpPr/>
          <p:nvPr/>
        </p:nvSpPr>
        <p:spPr>
          <a:xfrm>
            <a:off x="854512" y="5321856"/>
            <a:ext cx="7434977" cy="303848"/>
          </a:xfrm>
          <a:prstGeom prst="rect">
            <a:avLst/>
          </a:prstGeom>
          <a:noFill/>
          <a:ln/>
        </p:spPr>
        <p:txBody>
          <a:bodyPr wrap="none" rtlCol="0" anchor="t"/>
          <a:lstStyle/>
          <a:p>
            <a:pPr marL="0" indent="0">
              <a:lnSpc>
                <a:spcPts val="2393"/>
              </a:lnSpc>
              <a:buNone/>
            </a:pPr>
            <a:r>
              <a:rPr lang="en-US" sz="1495" dirty="0">
                <a:solidFill>
                  <a:srgbClr val="161613"/>
                </a:solidFill>
                <a:latin typeface="Inter" pitchFamily="34" charset="0"/>
                <a:ea typeface="Inter" pitchFamily="34" charset="-122"/>
                <a:cs typeface="Inter" pitchFamily="34" charset="-120"/>
              </a:rPr>
              <a:t>Clearly defining the desired outcome and how success will be measured.</a:t>
            </a:r>
            <a:endParaRPr lang="en-US" sz="1495" dirty="0"/>
          </a:p>
        </p:txBody>
      </p:sp>
      <p:sp>
        <p:nvSpPr>
          <p:cNvPr id="13" name="Shape 10"/>
          <p:cNvSpPr/>
          <p:nvPr/>
        </p:nvSpPr>
        <p:spPr>
          <a:xfrm>
            <a:off x="664607" y="6005513"/>
            <a:ext cx="7814786" cy="1094303"/>
          </a:xfrm>
          <a:prstGeom prst="roundRect">
            <a:avLst>
              <a:gd name="adj" fmla="val 2603"/>
            </a:avLst>
          </a:prstGeom>
          <a:solidFill>
            <a:srgbClr val="EDEBE3"/>
          </a:solidFill>
          <a:ln/>
        </p:spPr>
      </p:sp>
      <p:sp>
        <p:nvSpPr>
          <p:cNvPr id="14" name="Text 11"/>
          <p:cNvSpPr/>
          <p:nvPr/>
        </p:nvSpPr>
        <p:spPr>
          <a:xfrm>
            <a:off x="854512" y="6195417"/>
            <a:ext cx="2373868" cy="296704"/>
          </a:xfrm>
          <a:prstGeom prst="rect">
            <a:avLst/>
          </a:prstGeom>
          <a:noFill/>
          <a:ln/>
        </p:spPr>
        <p:txBody>
          <a:bodyPr wrap="none" rtlCol="0" anchor="t"/>
          <a:lstStyle/>
          <a:p>
            <a:pPr marL="0" indent="0">
              <a:lnSpc>
                <a:spcPts val="2337"/>
              </a:lnSpc>
              <a:buNone/>
            </a:pPr>
            <a:r>
              <a:rPr lang="en-US" sz="1869" dirty="0">
                <a:solidFill>
                  <a:srgbClr val="161613"/>
                </a:solidFill>
                <a:latin typeface="DM Sans" pitchFamily="34" charset="0"/>
                <a:ea typeface="DM Sans" pitchFamily="34" charset="-122"/>
                <a:cs typeface="DM Sans" pitchFamily="34" charset="-120"/>
              </a:rPr>
              <a:t>Data Availability</a:t>
            </a:r>
            <a:endParaRPr lang="en-US" sz="1869" dirty="0"/>
          </a:p>
        </p:txBody>
      </p:sp>
      <p:sp>
        <p:nvSpPr>
          <p:cNvPr id="15" name="Text 12"/>
          <p:cNvSpPr/>
          <p:nvPr/>
        </p:nvSpPr>
        <p:spPr>
          <a:xfrm>
            <a:off x="854512" y="6606064"/>
            <a:ext cx="7434977" cy="303848"/>
          </a:xfrm>
          <a:prstGeom prst="rect">
            <a:avLst/>
          </a:prstGeom>
          <a:noFill/>
          <a:ln/>
        </p:spPr>
        <p:txBody>
          <a:bodyPr wrap="none" rtlCol="0" anchor="t"/>
          <a:lstStyle/>
          <a:p>
            <a:pPr marL="0" indent="0">
              <a:lnSpc>
                <a:spcPts val="2393"/>
              </a:lnSpc>
              <a:buNone/>
            </a:pPr>
            <a:r>
              <a:rPr lang="en-US" sz="1495" dirty="0">
                <a:solidFill>
                  <a:srgbClr val="161613"/>
                </a:solidFill>
                <a:latin typeface="Inter" pitchFamily="34" charset="0"/>
                <a:ea typeface="Inter" pitchFamily="34" charset="-122"/>
                <a:cs typeface="Inter" pitchFamily="34" charset="-120"/>
              </a:rPr>
              <a:t>Assessing the availability, quality, and suitability of data for the problem.</a:t>
            </a:r>
            <a:endParaRPr lang="en-US" sz="1495"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1238" y="537924"/>
            <a:ext cx="6494978" cy="540068"/>
          </a:xfrm>
          <a:prstGeom prst="rect">
            <a:avLst/>
          </a:prstGeom>
          <a:noFill/>
          <a:ln/>
        </p:spPr>
        <p:txBody>
          <a:bodyPr wrap="none" rtlCol="0" anchor="t"/>
          <a:lstStyle/>
          <a:p>
            <a:pPr marL="0" indent="0">
              <a:lnSpc>
                <a:spcPts val="4253"/>
              </a:lnSpc>
              <a:buNone/>
            </a:pPr>
            <a:r>
              <a:rPr lang="en-US" sz="3402" dirty="0">
                <a:solidFill>
                  <a:srgbClr val="161613"/>
                </a:solidFill>
                <a:latin typeface="DM Sans" pitchFamily="34" charset="0"/>
                <a:ea typeface="DM Sans" pitchFamily="34" charset="-122"/>
                <a:cs typeface="DM Sans" pitchFamily="34" charset="-120"/>
              </a:rPr>
              <a:t>Data Collection and Preparation</a:t>
            </a:r>
            <a:endParaRPr lang="en-US" sz="3402" dirty="0"/>
          </a:p>
        </p:txBody>
      </p:sp>
      <p:sp>
        <p:nvSpPr>
          <p:cNvPr id="6" name="Text 3"/>
          <p:cNvSpPr/>
          <p:nvPr/>
        </p:nvSpPr>
        <p:spPr>
          <a:xfrm>
            <a:off x="6091238" y="1337191"/>
            <a:ext cx="7934325" cy="1106329"/>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Once the problem is defined, the next step is to collect and prepare the data. This involves gathering data from various sources, cleaning and transforming it, and ensuring its quality and consistency. Data preparation is a crucial step as it directly affects the performance of the machine learning model.</a:t>
            </a:r>
            <a:endParaRPr lang="en-US" sz="1361" dirty="0"/>
          </a:p>
        </p:txBody>
      </p:sp>
      <p:sp>
        <p:nvSpPr>
          <p:cNvPr id="7" name="Shape 4"/>
          <p:cNvSpPr/>
          <p:nvPr/>
        </p:nvSpPr>
        <p:spPr>
          <a:xfrm>
            <a:off x="6339007" y="2637830"/>
            <a:ext cx="22860" cy="5053846"/>
          </a:xfrm>
          <a:prstGeom prst="roundRect">
            <a:avLst>
              <a:gd name="adj" fmla="val 113400"/>
            </a:avLst>
          </a:prstGeom>
          <a:solidFill>
            <a:srgbClr val="D3D1C9"/>
          </a:solidFill>
          <a:ln/>
        </p:spPr>
      </p:sp>
      <p:sp>
        <p:nvSpPr>
          <p:cNvPr id="8" name="Shape 5"/>
          <p:cNvSpPr/>
          <p:nvPr/>
        </p:nvSpPr>
        <p:spPr>
          <a:xfrm>
            <a:off x="6521946" y="3015020"/>
            <a:ext cx="604837" cy="22860"/>
          </a:xfrm>
          <a:prstGeom prst="roundRect">
            <a:avLst>
              <a:gd name="adj" fmla="val 113400"/>
            </a:avLst>
          </a:prstGeom>
          <a:solidFill>
            <a:srgbClr val="D3D1C9"/>
          </a:solidFill>
          <a:ln/>
        </p:spPr>
      </p:sp>
      <p:sp>
        <p:nvSpPr>
          <p:cNvPr id="9" name="Shape 6"/>
          <p:cNvSpPr/>
          <p:nvPr/>
        </p:nvSpPr>
        <p:spPr>
          <a:xfrm>
            <a:off x="6156067" y="2832140"/>
            <a:ext cx="388739" cy="388739"/>
          </a:xfrm>
          <a:prstGeom prst="roundRect">
            <a:avLst>
              <a:gd name="adj" fmla="val 6669"/>
            </a:avLst>
          </a:prstGeom>
          <a:solidFill>
            <a:srgbClr val="EDEBE3"/>
          </a:solidFill>
          <a:ln/>
        </p:spPr>
      </p:sp>
      <p:sp>
        <p:nvSpPr>
          <p:cNvPr id="10" name="Text 7"/>
          <p:cNvSpPr/>
          <p:nvPr/>
        </p:nvSpPr>
        <p:spPr>
          <a:xfrm>
            <a:off x="6307872" y="2896910"/>
            <a:ext cx="85130"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1</a:t>
            </a:r>
            <a:endParaRPr lang="en-US" sz="2041" dirty="0"/>
          </a:p>
        </p:txBody>
      </p:sp>
      <p:sp>
        <p:nvSpPr>
          <p:cNvPr id="11" name="Text 8"/>
          <p:cNvSpPr/>
          <p:nvPr/>
        </p:nvSpPr>
        <p:spPr>
          <a:xfrm>
            <a:off x="7300913" y="2810589"/>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Data Acquisition</a:t>
            </a:r>
            <a:endParaRPr lang="en-US" sz="1701" dirty="0"/>
          </a:p>
        </p:txBody>
      </p:sp>
      <p:sp>
        <p:nvSpPr>
          <p:cNvPr id="12" name="Text 9"/>
          <p:cNvSpPr/>
          <p:nvPr/>
        </p:nvSpPr>
        <p:spPr>
          <a:xfrm>
            <a:off x="7300913" y="3184088"/>
            <a:ext cx="6724650" cy="276582"/>
          </a:xfrm>
          <a:prstGeom prst="rect">
            <a:avLst/>
          </a:prstGeom>
          <a:noFill/>
          <a:ln/>
        </p:spPr>
        <p:txBody>
          <a:bodyPr wrap="non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Gathering data from various sources, such as databases, APIs, or files.</a:t>
            </a:r>
            <a:endParaRPr lang="en-US" sz="1361" dirty="0"/>
          </a:p>
        </p:txBody>
      </p:sp>
      <p:sp>
        <p:nvSpPr>
          <p:cNvPr id="13" name="Shape 10"/>
          <p:cNvSpPr/>
          <p:nvPr/>
        </p:nvSpPr>
        <p:spPr>
          <a:xfrm>
            <a:off x="6521946" y="4183380"/>
            <a:ext cx="604837" cy="22860"/>
          </a:xfrm>
          <a:prstGeom prst="roundRect">
            <a:avLst>
              <a:gd name="adj" fmla="val 113400"/>
            </a:avLst>
          </a:prstGeom>
          <a:solidFill>
            <a:srgbClr val="D3D1C9"/>
          </a:solidFill>
          <a:ln/>
        </p:spPr>
      </p:sp>
      <p:sp>
        <p:nvSpPr>
          <p:cNvPr id="14" name="Shape 11"/>
          <p:cNvSpPr/>
          <p:nvPr/>
        </p:nvSpPr>
        <p:spPr>
          <a:xfrm>
            <a:off x="6156067" y="4000500"/>
            <a:ext cx="388739" cy="388739"/>
          </a:xfrm>
          <a:prstGeom prst="roundRect">
            <a:avLst>
              <a:gd name="adj" fmla="val 6669"/>
            </a:avLst>
          </a:prstGeom>
          <a:solidFill>
            <a:srgbClr val="EDEBE3"/>
          </a:solidFill>
          <a:ln/>
        </p:spPr>
      </p:sp>
      <p:sp>
        <p:nvSpPr>
          <p:cNvPr id="15" name="Text 12"/>
          <p:cNvSpPr/>
          <p:nvPr/>
        </p:nvSpPr>
        <p:spPr>
          <a:xfrm>
            <a:off x="6275606" y="4065270"/>
            <a:ext cx="149662"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2</a:t>
            </a:r>
            <a:endParaRPr lang="en-US" sz="2041" dirty="0"/>
          </a:p>
        </p:txBody>
      </p:sp>
      <p:sp>
        <p:nvSpPr>
          <p:cNvPr id="16" name="Text 13"/>
          <p:cNvSpPr/>
          <p:nvPr/>
        </p:nvSpPr>
        <p:spPr>
          <a:xfrm>
            <a:off x="7300913" y="3978950"/>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Data Cleaning</a:t>
            </a:r>
            <a:endParaRPr lang="en-US" sz="1701" dirty="0"/>
          </a:p>
        </p:txBody>
      </p:sp>
      <p:sp>
        <p:nvSpPr>
          <p:cNvPr id="17" name="Text 14"/>
          <p:cNvSpPr/>
          <p:nvPr/>
        </p:nvSpPr>
        <p:spPr>
          <a:xfrm>
            <a:off x="7300913" y="4352449"/>
            <a:ext cx="6724650" cy="553164"/>
          </a:xfrm>
          <a:prstGeom prst="rect">
            <a:avLst/>
          </a:prstGeom>
          <a:noFill/>
          <a:ln/>
        </p:spPr>
        <p:txBody>
          <a:bodyPr wrap="squar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Handling missing values, removing outliers, and correcting inconsistencies in the data.</a:t>
            </a:r>
            <a:endParaRPr lang="en-US" sz="1361" dirty="0"/>
          </a:p>
        </p:txBody>
      </p:sp>
      <p:sp>
        <p:nvSpPr>
          <p:cNvPr id="18" name="Shape 15"/>
          <p:cNvSpPr/>
          <p:nvPr/>
        </p:nvSpPr>
        <p:spPr>
          <a:xfrm>
            <a:off x="6521946" y="5628323"/>
            <a:ext cx="604837" cy="22860"/>
          </a:xfrm>
          <a:prstGeom prst="roundRect">
            <a:avLst>
              <a:gd name="adj" fmla="val 113400"/>
            </a:avLst>
          </a:prstGeom>
          <a:solidFill>
            <a:srgbClr val="D3D1C9"/>
          </a:solidFill>
          <a:ln/>
        </p:spPr>
      </p:sp>
      <p:sp>
        <p:nvSpPr>
          <p:cNvPr id="19" name="Shape 16"/>
          <p:cNvSpPr/>
          <p:nvPr/>
        </p:nvSpPr>
        <p:spPr>
          <a:xfrm>
            <a:off x="6156067" y="5445443"/>
            <a:ext cx="388739" cy="388739"/>
          </a:xfrm>
          <a:prstGeom prst="roundRect">
            <a:avLst>
              <a:gd name="adj" fmla="val 6669"/>
            </a:avLst>
          </a:prstGeom>
          <a:solidFill>
            <a:srgbClr val="EDEBE3"/>
          </a:solidFill>
          <a:ln/>
        </p:spPr>
      </p:sp>
      <p:sp>
        <p:nvSpPr>
          <p:cNvPr id="20" name="Text 17"/>
          <p:cNvSpPr/>
          <p:nvPr/>
        </p:nvSpPr>
        <p:spPr>
          <a:xfrm>
            <a:off x="6273344" y="5510213"/>
            <a:ext cx="154067"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3</a:t>
            </a:r>
            <a:endParaRPr lang="en-US" sz="2041" dirty="0"/>
          </a:p>
        </p:txBody>
      </p:sp>
      <p:sp>
        <p:nvSpPr>
          <p:cNvPr id="21" name="Text 18"/>
          <p:cNvSpPr/>
          <p:nvPr/>
        </p:nvSpPr>
        <p:spPr>
          <a:xfrm>
            <a:off x="7300913" y="5423892"/>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Data Transformation</a:t>
            </a:r>
            <a:endParaRPr lang="en-US" sz="1701" dirty="0"/>
          </a:p>
        </p:txBody>
      </p:sp>
      <p:sp>
        <p:nvSpPr>
          <p:cNvPr id="22" name="Text 19"/>
          <p:cNvSpPr/>
          <p:nvPr/>
        </p:nvSpPr>
        <p:spPr>
          <a:xfrm>
            <a:off x="7300913" y="5797391"/>
            <a:ext cx="6724650" cy="553164"/>
          </a:xfrm>
          <a:prstGeom prst="rect">
            <a:avLst/>
          </a:prstGeom>
          <a:noFill/>
          <a:ln/>
        </p:spPr>
        <p:txBody>
          <a:bodyPr wrap="squar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Converting data into a format suitable for machine learning algorithms, such as normalization or encoding.</a:t>
            </a:r>
            <a:endParaRPr lang="en-US" sz="1361" dirty="0"/>
          </a:p>
        </p:txBody>
      </p:sp>
      <p:sp>
        <p:nvSpPr>
          <p:cNvPr id="23" name="Shape 20"/>
          <p:cNvSpPr/>
          <p:nvPr/>
        </p:nvSpPr>
        <p:spPr>
          <a:xfrm>
            <a:off x="6521946" y="7073265"/>
            <a:ext cx="604837" cy="22860"/>
          </a:xfrm>
          <a:prstGeom prst="roundRect">
            <a:avLst>
              <a:gd name="adj" fmla="val 113400"/>
            </a:avLst>
          </a:prstGeom>
          <a:solidFill>
            <a:srgbClr val="D3D1C9"/>
          </a:solidFill>
          <a:ln/>
        </p:spPr>
      </p:sp>
      <p:sp>
        <p:nvSpPr>
          <p:cNvPr id="24" name="Shape 21"/>
          <p:cNvSpPr/>
          <p:nvPr/>
        </p:nvSpPr>
        <p:spPr>
          <a:xfrm>
            <a:off x="6156067" y="6890385"/>
            <a:ext cx="388739" cy="388739"/>
          </a:xfrm>
          <a:prstGeom prst="roundRect">
            <a:avLst>
              <a:gd name="adj" fmla="val 6669"/>
            </a:avLst>
          </a:prstGeom>
          <a:solidFill>
            <a:srgbClr val="EDEBE3"/>
          </a:solidFill>
          <a:ln/>
        </p:spPr>
      </p:sp>
      <p:sp>
        <p:nvSpPr>
          <p:cNvPr id="25" name="Text 22"/>
          <p:cNvSpPr/>
          <p:nvPr/>
        </p:nvSpPr>
        <p:spPr>
          <a:xfrm>
            <a:off x="6269891" y="6955155"/>
            <a:ext cx="160973"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4</a:t>
            </a:r>
            <a:endParaRPr lang="en-US" sz="2041" dirty="0"/>
          </a:p>
        </p:txBody>
      </p:sp>
      <p:sp>
        <p:nvSpPr>
          <p:cNvPr id="26" name="Text 23"/>
          <p:cNvSpPr/>
          <p:nvPr/>
        </p:nvSpPr>
        <p:spPr>
          <a:xfrm>
            <a:off x="7300913" y="6868835"/>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Data Validation</a:t>
            </a:r>
            <a:endParaRPr lang="en-US" sz="1701" dirty="0"/>
          </a:p>
        </p:txBody>
      </p:sp>
      <p:sp>
        <p:nvSpPr>
          <p:cNvPr id="27" name="Text 24"/>
          <p:cNvSpPr/>
          <p:nvPr/>
        </p:nvSpPr>
        <p:spPr>
          <a:xfrm>
            <a:off x="7300913" y="7242334"/>
            <a:ext cx="6724650" cy="276582"/>
          </a:xfrm>
          <a:prstGeom prst="rect">
            <a:avLst/>
          </a:prstGeom>
          <a:noFill/>
          <a:ln/>
        </p:spPr>
        <p:txBody>
          <a:bodyPr wrap="non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Verifying the quality and consistency of the prepared data.</a:t>
            </a:r>
            <a:endParaRPr lang="en-US" sz="136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sp>
        <p:nvSpPr>
          <p:cNvPr id="4" name="Text 2"/>
          <p:cNvSpPr/>
          <p:nvPr/>
        </p:nvSpPr>
        <p:spPr>
          <a:xfrm>
            <a:off x="864037" y="1212294"/>
            <a:ext cx="6172200" cy="771525"/>
          </a:xfrm>
          <a:prstGeom prst="rect">
            <a:avLst/>
          </a:prstGeom>
          <a:noFill/>
          <a:ln/>
        </p:spPr>
        <p:txBody>
          <a:bodyPr wrap="none" rtlCol="0" anchor="t"/>
          <a:lstStyle/>
          <a:p>
            <a:pPr marL="0" indent="0">
              <a:lnSpc>
                <a:spcPts val="6075"/>
              </a:lnSpc>
              <a:buNone/>
            </a:pPr>
            <a:r>
              <a:rPr lang="en-US" sz="4860" dirty="0">
                <a:solidFill>
                  <a:srgbClr val="161613"/>
                </a:solidFill>
                <a:latin typeface="DM Sans" pitchFamily="34" charset="0"/>
                <a:ea typeface="DM Sans" pitchFamily="34" charset="-122"/>
                <a:cs typeface="DM Sans" pitchFamily="34" charset="-120"/>
              </a:rPr>
              <a:t>Feature Engineering</a:t>
            </a:r>
            <a:endParaRPr lang="en-US" sz="4860" dirty="0"/>
          </a:p>
        </p:txBody>
      </p:sp>
      <p:sp>
        <p:nvSpPr>
          <p:cNvPr id="5" name="Text 3"/>
          <p:cNvSpPr/>
          <p:nvPr/>
        </p:nvSpPr>
        <p:spPr>
          <a:xfrm>
            <a:off x="864037" y="2477572"/>
            <a:ext cx="12902327" cy="1185148"/>
          </a:xfrm>
          <a:prstGeom prst="rect">
            <a:avLst/>
          </a:prstGeom>
          <a:noFill/>
          <a:ln/>
        </p:spPr>
        <p:txBody>
          <a:bodyPr wrap="square" rtlCol="0" anchor="t"/>
          <a:lstStyle/>
          <a:p>
            <a:pPr marL="0" indent="0">
              <a:lnSpc>
                <a:spcPts val="3110"/>
              </a:lnSpc>
              <a:buNone/>
            </a:pPr>
            <a:r>
              <a:rPr lang="en-US" sz="1944" dirty="0">
                <a:solidFill>
                  <a:srgbClr val="161613"/>
                </a:solidFill>
                <a:latin typeface="Inter" pitchFamily="34" charset="0"/>
                <a:ea typeface="Inter" pitchFamily="34" charset="-122"/>
                <a:cs typeface="Inter" pitchFamily="34" charset="-120"/>
              </a:rPr>
              <a:t>Feature engineering is the process of creating new features or transforming existing features to improve the performance of a machine learning model. This step involves selecting, extracting, and engineering features that are relevant and informative for the model to learn from.</a:t>
            </a:r>
            <a:endParaRPr lang="en-US" sz="1944" dirty="0"/>
          </a:p>
        </p:txBody>
      </p:sp>
      <p:sp>
        <p:nvSpPr>
          <p:cNvPr id="6" name="Text 4"/>
          <p:cNvSpPr/>
          <p:nvPr/>
        </p:nvSpPr>
        <p:spPr>
          <a:xfrm>
            <a:off x="864037" y="4187190"/>
            <a:ext cx="3086100" cy="385763"/>
          </a:xfrm>
          <a:prstGeom prst="rect">
            <a:avLst/>
          </a:prstGeom>
          <a:noFill/>
          <a:ln/>
        </p:spPr>
        <p:txBody>
          <a:bodyPr wrap="none" rtlCol="0" anchor="t"/>
          <a:lstStyle/>
          <a:p>
            <a:pPr marL="0" indent="0">
              <a:lnSpc>
                <a:spcPts val="3038"/>
              </a:lnSpc>
              <a:buNone/>
            </a:pPr>
            <a:r>
              <a:rPr lang="en-US" sz="2430" dirty="0">
                <a:solidFill>
                  <a:srgbClr val="161613"/>
                </a:solidFill>
                <a:latin typeface="DM Sans" pitchFamily="34" charset="0"/>
                <a:ea typeface="DM Sans" pitchFamily="34" charset="-122"/>
                <a:cs typeface="DM Sans" pitchFamily="34" charset="-120"/>
              </a:rPr>
              <a:t>Feature Selection</a:t>
            </a:r>
            <a:endParaRPr lang="en-US" sz="2430" dirty="0"/>
          </a:p>
        </p:txBody>
      </p:sp>
      <p:sp>
        <p:nvSpPr>
          <p:cNvPr id="7" name="Text 5"/>
          <p:cNvSpPr/>
          <p:nvPr/>
        </p:nvSpPr>
        <p:spPr>
          <a:xfrm>
            <a:off x="864037" y="4819769"/>
            <a:ext cx="3898821" cy="1975247"/>
          </a:xfrm>
          <a:prstGeom prst="rect">
            <a:avLst/>
          </a:prstGeom>
          <a:noFill/>
          <a:ln/>
        </p:spPr>
        <p:txBody>
          <a:bodyPr wrap="square" rtlCol="0" anchor="t"/>
          <a:lstStyle/>
          <a:p>
            <a:pPr marL="0" indent="0">
              <a:lnSpc>
                <a:spcPts val="3110"/>
              </a:lnSpc>
              <a:buNone/>
            </a:pPr>
            <a:r>
              <a:rPr lang="en-US" sz="1944" dirty="0">
                <a:solidFill>
                  <a:srgbClr val="161613"/>
                </a:solidFill>
                <a:latin typeface="Inter" pitchFamily="34" charset="0"/>
                <a:ea typeface="Inter" pitchFamily="34" charset="-122"/>
                <a:cs typeface="Inter" pitchFamily="34" charset="-120"/>
              </a:rPr>
              <a:t>Choosing the most relevant features from the available data set, based on their correlation with the target variable or other criteria.</a:t>
            </a:r>
            <a:endParaRPr lang="en-US" sz="1944" dirty="0"/>
          </a:p>
        </p:txBody>
      </p:sp>
      <p:sp>
        <p:nvSpPr>
          <p:cNvPr id="8" name="Text 6"/>
          <p:cNvSpPr/>
          <p:nvPr/>
        </p:nvSpPr>
        <p:spPr>
          <a:xfrm>
            <a:off x="5372695" y="4187190"/>
            <a:ext cx="3086100" cy="385763"/>
          </a:xfrm>
          <a:prstGeom prst="rect">
            <a:avLst/>
          </a:prstGeom>
          <a:noFill/>
          <a:ln/>
        </p:spPr>
        <p:txBody>
          <a:bodyPr wrap="none" rtlCol="0" anchor="t"/>
          <a:lstStyle/>
          <a:p>
            <a:pPr marL="0" indent="0">
              <a:lnSpc>
                <a:spcPts val="3038"/>
              </a:lnSpc>
              <a:buNone/>
            </a:pPr>
            <a:r>
              <a:rPr lang="en-US" sz="2430" dirty="0">
                <a:solidFill>
                  <a:srgbClr val="161613"/>
                </a:solidFill>
                <a:latin typeface="DM Sans" pitchFamily="34" charset="0"/>
                <a:ea typeface="DM Sans" pitchFamily="34" charset="-122"/>
                <a:cs typeface="DM Sans" pitchFamily="34" charset="-120"/>
              </a:rPr>
              <a:t>Feature Extraction</a:t>
            </a:r>
            <a:endParaRPr lang="en-US" sz="2430" dirty="0"/>
          </a:p>
        </p:txBody>
      </p:sp>
      <p:sp>
        <p:nvSpPr>
          <p:cNvPr id="9" name="Text 7"/>
          <p:cNvSpPr/>
          <p:nvPr/>
        </p:nvSpPr>
        <p:spPr>
          <a:xfrm>
            <a:off x="5372695" y="4819769"/>
            <a:ext cx="3898821" cy="1580198"/>
          </a:xfrm>
          <a:prstGeom prst="rect">
            <a:avLst/>
          </a:prstGeom>
          <a:noFill/>
          <a:ln/>
        </p:spPr>
        <p:txBody>
          <a:bodyPr wrap="square" rtlCol="0" anchor="t"/>
          <a:lstStyle/>
          <a:p>
            <a:pPr marL="0" indent="0">
              <a:lnSpc>
                <a:spcPts val="3110"/>
              </a:lnSpc>
              <a:buNone/>
            </a:pPr>
            <a:r>
              <a:rPr lang="en-US" sz="1944" dirty="0">
                <a:solidFill>
                  <a:srgbClr val="161613"/>
                </a:solidFill>
                <a:latin typeface="Inter" pitchFamily="34" charset="0"/>
                <a:ea typeface="Inter" pitchFamily="34" charset="-122"/>
                <a:cs typeface="Inter" pitchFamily="34" charset="-120"/>
              </a:rPr>
              <a:t>Creating new features from existing ones, using techniques like dimensionality reduction or feature combination.</a:t>
            </a:r>
            <a:endParaRPr lang="en-US" sz="1944" dirty="0"/>
          </a:p>
        </p:txBody>
      </p:sp>
      <p:sp>
        <p:nvSpPr>
          <p:cNvPr id="10" name="Text 8"/>
          <p:cNvSpPr/>
          <p:nvPr/>
        </p:nvSpPr>
        <p:spPr>
          <a:xfrm>
            <a:off x="9881354" y="4187190"/>
            <a:ext cx="3393877" cy="385763"/>
          </a:xfrm>
          <a:prstGeom prst="rect">
            <a:avLst/>
          </a:prstGeom>
          <a:noFill/>
          <a:ln/>
        </p:spPr>
        <p:txBody>
          <a:bodyPr wrap="none" rtlCol="0" anchor="t"/>
          <a:lstStyle/>
          <a:p>
            <a:pPr marL="0" indent="0">
              <a:lnSpc>
                <a:spcPts val="3038"/>
              </a:lnSpc>
              <a:buNone/>
            </a:pPr>
            <a:r>
              <a:rPr lang="en-US" sz="2430" dirty="0">
                <a:solidFill>
                  <a:srgbClr val="161613"/>
                </a:solidFill>
                <a:latin typeface="DM Sans" pitchFamily="34" charset="0"/>
                <a:ea typeface="DM Sans" pitchFamily="34" charset="-122"/>
                <a:cs typeface="DM Sans" pitchFamily="34" charset="-120"/>
              </a:rPr>
              <a:t>Feature Transformation</a:t>
            </a:r>
            <a:endParaRPr lang="en-US" sz="2430" dirty="0"/>
          </a:p>
        </p:txBody>
      </p:sp>
      <p:sp>
        <p:nvSpPr>
          <p:cNvPr id="11" name="Text 9"/>
          <p:cNvSpPr/>
          <p:nvPr/>
        </p:nvSpPr>
        <p:spPr>
          <a:xfrm>
            <a:off x="9881354" y="4819769"/>
            <a:ext cx="3898821" cy="1975247"/>
          </a:xfrm>
          <a:prstGeom prst="rect">
            <a:avLst/>
          </a:prstGeom>
          <a:noFill/>
          <a:ln/>
        </p:spPr>
        <p:txBody>
          <a:bodyPr wrap="square" rtlCol="0" anchor="t"/>
          <a:lstStyle/>
          <a:p>
            <a:pPr marL="0" indent="0">
              <a:lnSpc>
                <a:spcPts val="3110"/>
              </a:lnSpc>
              <a:buNone/>
            </a:pPr>
            <a:r>
              <a:rPr lang="en-US" sz="1944" dirty="0">
                <a:solidFill>
                  <a:srgbClr val="161613"/>
                </a:solidFill>
                <a:latin typeface="Inter" pitchFamily="34" charset="0"/>
                <a:ea typeface="Inter" pitchFamily="34" charset="-122"/>
                <a:cs typeface="Inter" pitchFamily="34" charset="-120"/>
              </a:rPr>
              <a:t>Applying transformations to existing features, such as normalization, scaling, or encoding, to improve model performance.</a:t>
            </a:r>
            <a:endParaRPr lang="en-US" sz="194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04837" y="990957"/>
            <a:ext cx="5853112" cy="540068"/>
          </a:xfrm>
          <a:prstGeom prst="rect">
            <a:avLst/>
          </a:prstGeom>
          <a:noFill/>
          <a:ln/>
        </p:spPr>
        <p:txBody>
          <a:bodyPr wrap="none" rtlCol="0" anchor="t"/>
          <a:lstStyle/>
          <a:p>
            <a:pPr marL="0" indent="0">
              <a:lnSpc>
                <a:spcPts val="4253"/>
              </a:lnSpc>
              <a:buNone/>
            </a:pPr>
            <a:r>
              <a:rPr lang="en-US" sz="3402" dirty="0">
                <a:solidFill>
                  <a:srgbClr val="161613"/>
                </a:solidFill>
                <a:latin typeface="DM Sans" pitchFamily="34" charset="0"/>
                <a:ea typeface="DM Sans" pitchFamily="34" charset="-122"/>
                <a:cs typeface="DM Sans" pitchFamily="34" charset="-120"/>
              </a:rPr>
              <a:t>Model Selection and Training</a:t>
            </a:r>
            <a:endParaRPr lang="en-US" sz="3402" dirty="0"/>
          </a:p>
        </p:txBody>
      </p:sp>
      <p:sp>
        <p:nvSpPr>
          <p:cNvPr id="6" name="Text 3"/>
          <p:cNvSpPr/>
          <p:nvPr/>
        </p:nvSpPr>
        <p:spPr>
          <a:xfrm>
            <a:off x="604837" y="1790224"/>
            <a:ext cx="7934325" cy="1106329"/>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After data preparation and feature engineering, the next step is to select and train a machine learning model. This involves choosing an appropriate algorithm based on the problem type and the data characteristics, and then training the model on the prepared data set to learn the underlying patterns.</a:t>
            </a:r>
            <a:endParaRPr lang="en-US" sz="1361" dirty="0"/>
          </a:p>
        </p:txBody>
      </p:sp>
      <p:pic>
        <p:nvPicPr>
          <p:cNvPr id="7" name="Image 1" descr="preencoded.png"/>
          <p:cNvPicPr>
            <a:picLocks noChangeAspect="1"/>
          </p:cNvPicPr>
          <p:nvPr/>
        </p:nvPicPr>
        <p:blipFill>
          <a:blip r:embed="rId4"/>
          <a:stretch>
            <a:fillRect/>
          </a:stretch>
        </p:blipFill>
        <p:spPr>
          <a:xfrm>
            <a:off x="604837" y="3090863"/>
            <a:ext cx="864037" cy="1382554"/>
          </a:xfrm>
          <a:prstGeom prst="rect">
            <a:avLst/>
          </a:prstGeom>
        </p:spPr>
      </p:pic>
      <p:sp>
        <p:nvSpPr>
          <p:cNvPr id="8" name="Text 4"/>
          <p:cNvSpPr/>
          <p:nvPr/>
        </p:nvSpPr>
        <p:spPr>
          <a:xfrm>
            <a:off x="1728073" y="3263622"/>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Algorithm Selection</a:t>
            </a:r>
            <a:endParaRPr lang="en-US" sz="1701" dirty="0"/>
          </a:p>
        </p:txBody>
      </p:sp>
      <p:sp>
        <p:nvSpPr>
          <p:cNvPr id="9" name="Text 5"/>
          <p:cNvSpPr/>
          <p:nvPr/>
        </p:nvSpPr>
        <p:spPr>
          <a:xfrm>
            <a:off x="1728073" y="3637121"/>
            <a:ext cx="6811089" cy="553164"/>
          </a:xfrm>
          <a:prstGeom prst="rect">
            <a:avLst/>
          </a:prstGeom>
          <a:noFill/>
          <a:ln/>
        </p:spPr>
        <p:txBody>
          <a:bodyPr wrap="squar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Choosing the most appropriate machine learning algorithm, such as linear regression, decision trees, or neural networks.</a:t>
            </a:r>
            <a:endParaRPr lang="en-US" sz="1361" dirty="0"/>
          </a:p>
        </p:txBody>
      </p:sp>
      <p:pic>
        <p:nvPicPr>
          <p:cNvPr id="10" name="Image 2" descr="preencoded.png"/>
          <p:cNvPicPr>
            <a:picLocks noChangeAspect="1"/>
          </p:cNvPicPr>
          <p:nvPr/>
        </p:nvPicPr>
        <p:blipFill>
          <a:blip r:embed="rId5"/>
          <a:stretch>
            <a:fillRect/>
          </a:stretch>
        </p:blipFill>
        <p:spPr>
          <a:xfrm>
            <a:off x="604837" y="4473416"/>
            <a:ext cx="864037" cy="1382554"/>
          </a:xfrm>
          <a:prstGeom prst="rect">
            <a:avLst/>
          </a:prstGeom>
        </p:spPr>
      </p:pic>
      <p:sp>
        <p:nvSpPr>
          <p:cNvPr id="11" name="Text 6"/>
          <p:cNvSpPr/>
          <p:nvPr/>
        </p:nvSpPr>
        <p:spPr>
          <a:xfrm>
            <a:off x="1728073" y="4646176"/>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Model Training</a:t>
            </a:r>
            <a:endParaRPr lang="en-US" sz="1701" dirty="0"/>
          </a:p>
        </p:txBody>
      </p:sp>
      <p:sp>
        <p:nvSpPr>
          <p:cNvPr id="12" name="Text 7"/>
          <p:cNvSpPr/>
          <p:nvPr/>
        </p:nvSpPr>
        <p:spPr>
          <a:xfrm>
            <a:off x="1728073" y="5019675"/>
            <a:ext cx="6811089" cy="553164"/>
          </a:xfrm>
          <a:prstGeom prst="rect">
            <a:avLst/>
          </a:prstGeom>
          <a:noFill/>
          <a:ln/>
        </p:spPr>
        <p:txBody>
          <a:bodyPr wrap="squar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Feeding the prepared data into the chosen algorithm to learn the patterns and relationships within the data.</a:t>
            </a:r>
            <a:endParaRPr lang="en-US" sz="1361" dirty="0"/>
          </a:p>
        </p:txBody>
      </p:sp>
      <p:pic>
        <p:nvPicPr>
          <p:cNvPr id="13" name="Image 3" descr="preencoded.png"/>
          <p:cNvPicPr>
            <a:picLocks noChangeAspect="1"/>
          </p:cNvPicPr>
          <p:nvPr/>
        </p:nvPicPr>
        <p:blipFill>
          <a:blip r:embed="rId6"/>
          <a:stretch>
            <a:fillRect/>
          </a:stretch>
        </p:blipFill>
        <p:spPr>
          <a:xfrm>
            <a:off x="604837" y="5855970"/>
            <a:ext cx="864037" cy="1382554"/>
          </a:xfrm>
          <a:prstGeom prst="rect">
            <a:avLst/>
          </a:prstGeom>
        </p:spPr>
      </p:pic>
      <p:sp>
        <p:nvSpPr>
          <p:cNvPr id="14" name="Text 8"/>
          <p:cNvSpPr/>
          <p:nvPr/>
        </p:nvSpPr>
        <p:spPr>
          <a:xfrm>
            <a:off x="1728073" y="6028730"/>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Parameter Tuning</a:t>
            </a:r>
            <a:endParaRPr lang="en-US" sz="1701" dirty="0"/>
          </a:p>
        </p:txBody>
      </p:sp>
      <p:sp>
        <p:nvSpPr>
          <p:cNvPr id="15" name="Text 9"/>
          <p:cNvSpPr/>
          <p:nvPr/>
        </p:nvSpPr>
        <p:spPr>
          <a:xfrm>
            <a:off x="1728073" y="6402229"/>
            <a:ext cx="6811089" cy="276582"/>
          </a:xfrm>
          <a:prstGeom prst="rect">
            <a:avLst/>
          </a:prstGeom>
          <a:noFill/>
          <a:ln/>
        </p:spPr>
        <p:txBody>
          <a:bodyPr wrap="non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Adjusting the model's parameters to optimize its performance and minimize errors.</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1238" y="1367790"/>
            <a:ext cx="6476405" cy="540068"/>
          </a:xfrm>
          <a:prstGeom prst="rect">
            <a:avLst/>
          </a:prstGeom>
          <a:noFill/>
          <a:ln/>
        </p:spPr>
        <p:txBody>
          <a:bodyPr wrap="none" rtlCol="0" anchor="t"/>
          <a:lstStyle/>
          <a:p>
            <a:pPr marL="0" indent="0">
              <a:lnSpc>
                <a:spcPts val="4253"/>
              </a:lnSpc>
              <a:buNone/>
            </a:pPr>
            <a:r>
              <a:rPr lang="en-US" sz="3402" dirty="0">
                <a:solidFill>
                  <a:srgbClr val="161613"/>
                </a:solidFill>
                <a:latin typeface="DM Sans" pitchFamily="34" charset="0"/>
                <a:ea typeface="DM Sans" pitchFamily="34" charset="-122"/>
                <a:cs typeface="DM Sans" pitchFamily="34" charset="-120"/>
              </a:rPr>
              <a:t>Model Evaluation and Validation</a:t>
            </a:r>
            <a:endParaRPr lang="en-US" sz="3402" dirty="0"/>
          </a:p>
        </p:txBody>
      </p:sp>
      <p:sp>
        <p:nvSpPr>
          <p:cNvPr id="6" name="Text 3"/>
          <p:cNvSpPr/>
          <p:nvPr/>
        </p:nvSpPr>
        <p:spPr>
          <a:xfrm>
            <a:off x="6091238" y="2167057"/>
            <a:ext cx="7934325" cy="829747"/>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Once the model is trained, it is essential to evaluate its performance and validate its accuracy. This involves splitting the data into training and testing sets, evaluating the model on the testing set, and using various metrics to assess its performance.</a:t>
            </a:r>
            <a:endParaRPr lang="en-US" sz="1361" dirty="0"/>
          </a:p>
        </p:txBody>
      </p:sp>
      <p:sp>
        <p:nvSpPr>
          <p:cNvPr id="7" name="Shape 4"/>
          <p:cNvSpPr/>
          <p:nvPr/>
        </p:nvSpPr>
        <p:spPr>
          <a:xfrm>
            <a:off x="6091238" y="3191113"/>
            <a:ext cx="7934325" cy="3670697"/>
          </a:xfrm>
          <a:prstGeom prst="roundRect">
            <a:avLst>
              <a:gd name="adj" fmla="val 706"/>
            </a:avLst>
          </a:prstGeom>
          <a:noFill/>
          <a:ln w="7620">
            <a:solidFill>
              <a:srgbClr val="000000">
                <a:alpha val="8000"/>
              </a:srgbClr>
            </a:solidFill>
            <a:prstDash val="solid"/>
          </a:ln>
        </p:spPr>
      </p:sp>
      <p:sp>
        <p:nvSpPr>
          <p:cNvPr id="8" name="Shape 5"/>
          <p:cNvSpPr/>
          <p:nvPr/>
        </p:nvSpPr>
        <p:spPr>
          <a:xfrm>
            <a:off x="6098857" y="3198733"/>
            <a:ext cx="7919085" cy="775573"/>
          </a:xfrm>
          <a:prstGeom prst="rect">
            <a:avLst/>
          </a:prstGeom>
          <a:solidFill>
            <a:srgbClr val="FFFFFF">
              <a:alpha val="4000"/>
            </a:srgbClr>
          </a:solidFill>
          <a:ln/>
        </p:spPr>
      </p:sp>
      <p:sp>
        <p:nvSpPr>
          <p:cNvPr id="9" name="Text 6"/>
          <p:cNvSpPr/>
          <p:nvPr/>
        </p:nvSpPr>
        <p:spPr>
          <a:xfrm>
            <a:off x="6271617" y="3309938"/>
            <a:ext cx="3610213" cy="276582"/>
          </a:xfrm>
          <a:prstGeom prst="rect">
            <a:avLst/>
          </a:prstGeom>
          <a:noFill/>
          <a:ln/>
        </p:spPr>
        <p:txBody>
          <a:bodyPr wrap="non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Accuracy</a:t>
            </a:r>
            <a:endParaRPr lang="en-US" sz="1361" dirty="0"/>
          </a:p>
        </p:txBody>
      </p:sp>
      <p:sp>
        <p:nvSpPr>
          <p:cNvPr id="10" name="Text 7"/>
          <p:cNvSpPr/>
          <p:nvPr/>
        </p:nvSpPr>
        <p:spPr>
          <a:xfrm>
            <a:off x="10234970" y="3309938"/>
            <a:ext cx="3610213" cy="553164"/>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The proportion of correctly classified instances.</a:t>
            </a:r>
            <a:endParaRPr lang="en-US" sz="1361" dirty="0"/>
          </a:p>
        </p:txBody>
      </p:sp>
      <p:sp>
        <p:nvSpPr>
          <p:cNvPr id="11" name="Shape 8"/>
          <p:cNvSpPr/>
          <p:nvPr/>
        </p:nvSpPr>
        <p:spPr>
          <a:xfrm>
            <a:off x="6098857" y="3974306"/>
            <a:ext cx="7919085" cy="1052155"/>
          </a:xfrm>
          <a:prstGeom prst="rect">
            <a:avLst/>
          </a:prstGeom>
          <a:solidFill>
            <a:srgbClr val="000000">
              <a:alpha val="4000"/>
            </a:srgbClr>
          </a:solidFill>
          <a:ln/>
        </p:spPr>
      </p:sp>
      <p:sp>
        <p:nvSpPr>
          <p:cNvPr id="12" name="Text 9"/>
          <p:cNvSpPr/>
          <p:nvPr/>
        </p:nvSpPr>
        <p:spPr>
          <a:xfrm>
            <a:off x="6271617" y="4085511"/>
            <a:ext cx="3610213" cy="276582"/>
          </a:xfrm>
          <a:prstGeom prst="rect">
            <a:avLst/>
          </a:prstGeom>
          <a:noFill/>
          <a:ln/>
        </p:spPr>
        <p:txBody>
          <a:bodyPr wrap="non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Precision</a:t>
            </a:r>
            <a:endParaRPr lang="en-US" sz="1361" dirty="0"/>
          </a:p>
        </p:txBody>
      </p:sp>
      <p:sp>
        <p:nvSpPr>
          <p:cNvPr id="13" name="Text 10"/>
          <p:cNvSpPr/>
          <p:nvPr/>
        </p:nvSpPr>
        <p:spPr>
          <a:xfrm>
            <a:off x="10234970" y="4085511"/>
            <a:ext cx="3610213" cy="829747"/>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The proportion of correctly predicted positive instances out of all instances predicted as positive.</a:t>
            </a:r>
            <a:endParaRPr lang="en-US" sz="1361" dirty="0"/>
          </a:p>
        </p:txBody>
      </p:sp>
      <p:sp>
        <p:nvSpPr>
          <p:cNvPr id="14" name="Shape 11"/>
          <p:cNvSpPr/>
          <p:nvPr/>
        </p:nvSpPr>
        <p:spPr>
          <a:xfrm>
            <a:off x="6098857" y="5026462"/>
            <a:ext cx="7919085" cy="1052155"/>
          </a:xfrm>
          <a:prstGeom prst="rect">
            <a:avLst/>
          </a:prstGeom>
          <a:solidFill>
            <a:srgbClr val="FFFFFF">
              <a:alpha val="4000"/>
            </a:srgbClr>
          </a:solidFill>
          <a:ln/>
        </p:spPr>
      </p:sp>
      <p:sp>
        <p:nvSpPr>
          <p:cNvPr id="15" name="Text 12"/>
          <p:cNvSpPr/>
          <p:nvPr/>
        </p:nvSpPr>
        <p:spPr>
          <a:xfrm>
            <a:off x="6271617" y="5137666"/>
            <a:ext cx="3610213" cy="276582"/>
          </a:xfrm>
          <a:prstGeom prst="rect">
            <a:avLst/>
          </a:prstGeom>
          <a:noFill/>
          <a:ln/>
        </p:spPr>
        <p:txBody>
          <a:bodyPr wrap="non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Recall</a:t>
            </a:r>
            <a:endParaRPr lang="en-US" sz="1361" dirty="0"/>
          </a:p>
        </p:txBody>
      </p:sp>
      <p:sp>
        <p:nvSpPr>
          <p:cNvPr id="16" name="Text 13"/>
          <p:cNvSpPr/>
          <p:nvPr/>
        </p:nvSpPr>
        <p:spPr>
          <a:xfrm>
            <a:off x="10234970" y="5137666"/>
            <a:ext cx="3610213" cy="829747"/>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The proportion of correctly predicted positive instances out of all actual positive instances.</a:t>
            </a:r>
            <a:endParaRPr lang="en-US" sz="1361" dirty="0"/>
          </a:p>
        </p:txBody>
      </p:sp>
      <p:sp>
        <p:nvSpPr>
          <p:cNvPr id="17" name="Shape 14"/>
          <p:cNvSpPr/>
          <p:nvPr/>
        </p:nvSpPr>
        <p:spPr>
          <a:xfrm>
            <a:off x="6098857" y="6078617"/>
            <a:ext cx="7919085" cy="775573"/>
          </a:xfrm>
          <a:prstGeom prst="rect">
            <a:avLst/>
          </a:prstGeom>
          <a:solidFill>
            <a:srgbClr val="000000">
              <a:alpha val="4000"/>
            </a:srgbClr>
          </a:solidFill>
          <a:ln/>
        </p:spPr>
      </p:sp>
      <p:sp>
        <p:nvSpPr>
          <p:cNvPr id="18" name="Text 15"/>
          <p:cNvSpPr/>
          <p:nvPr/>
        </p:nvSpPr>
        <p:spPr>
          <a:xfrm>
            <a:off x="6271617" y="6189821"/>
            <a:ext cx="3610213" cy="276582"/>
          </a:xfrm>
          <a:prstGeom prst="rect">
            <a:avLst/>
          </a:prstGeom>
          <a:noFill/>
          <a:ln/>
        </p:spPr>
        <p:txBody>
          <a:bodyPr wrap="non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F1-Score</a:t>
            </a:r>
            <a:endParaRPr lang="en-US" sz="1361" dirty="0"/>
          </a:p>
        </p:txBody>
      </p:sp>
      <p:sp>
        <p:nvSpPr>
          <p:cNvPr id="19" name="Text 16"/>
          <p:cNvSpPr/>
          <p:nvPr/>
        </p:nvSpPr>
        <p:spPr>
          <a:xfrm>
            <a:off x="10234970" y="6189821"/>
            <a:ext cx="3610213" cy="553164"/>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The harmonic mean of precision and recall, balancing both measures.</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404622"/>
          </a:xfrm>
          <a:prstGeom prst="rect">
            <a:avLst/>
          </a:prstGeom>
          <a:solidFill>
            <a:srgbClr val="F9F8F5"/>
          </a:solidFill>
          <a:ln/>
        </p:spPr>
      </p:sp>
      <p:pic>
        <p:nvPicPr>
          <p:cNvPr id="4" name="Image 0" descr="preencoded.png"/>
          <p:cNvPicPr>
            <a:picLocks noChangeAspect="1"/>
          </p:cNvPicPr>
          <p:nvPr/>
        </p:nvPicPr>
        <p:blipFill>
          <a:blip r:embed="rId3"/>
          <a:stretch>
            <a:fillRect/>
          </a:stretch>
        </p:blipFill>
        <p:spPr>
          <a:xfrm>
            <a:off x="0" y="0"/>
            <a:ext cx="5486400" cy="8404622"/>
          </a:xfrm>
          <a:prstGeom prst="rect">
            <a:avLst/>
          </a:prstGeom>
        </p:spPr>
      </p:pic>
      <p:sp>
        <p:nvSpPr>
          <p:cNvPr id="5" name="Text 2"/>
          <p:cNvSpPr/>
          <p:nvPr/>
        </p:nvSpPr>
        <p:spPr>
          <a:xfrm>
            <a:off x="6091238" y="475178"/>
            <a:ext cx="4320540" cy="540068"/>
          </a:xfrm>
          <a:prstGeom prst="rect">
            <a:avLst/>
          </a:prstGeom>
          <a:noFill/>
          <a:ln/>
        </p:spPr>
        <p:txBody>
          <a:bodyPr wrap="none" rtlCol="0" anchor="t"/>
          <a:lstStyle/>
          <a:p>
            <a:pPr marL="0" indent="0">
              <a:lnSpc>
                <a:spcPts val="4253"/>
              </a:lnSpc>
              <a:buNone/>
            </a:pPr>
            <a:r>
              <a:rPr lang="en-US" sz="3402" dirty="0">
                <a:solidFill>
                  <a:srgbClr val="161613"/>
                </a:solidFill>
                <a:latin typeface="DM Sans" pitchFamily="34" charset="0"/>
                <a:ea typeface="DM Sans" pitchFamily="34" charset="-122"/>
                <a:cs typeface="DM Sans" pitchFamily="34" charset="-120"/>
              </a:rPr>
              <a:t>Model Deployment</a:t>
            </a:r>
            <a:endParaRPr lang="en-US" sz="3402" dirty="0"/>
          </a:p>
        </p:txBody>
      </p:sp>
      <p:sp>
        <p:nvSpPr>
          <p:cNvPr id="6" name="Text 3"/>
          <p:cNvSpPr/>
          <p:nvPr/>
        </p:nvSpPr>
        <p:spPr>
          <a:xfrm>
            <a:off x="6091238" y="1274445"/>
            <a:ext cx="7934325" cy="1106329"/>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After evaluation and validation, the model is ready for deployment. This involves making the model accessible to users or systems that need to utilize its predictions. Deployment can be done in various ways, such as deploying to a web server, integrating into an application, or using a cloud platform.</a:t>
            </a:r>
            <a:endParaRPr lang="en-US" sz="1361" dirty="0"/>
          </a:p>
        </p:txBody>
      </p:sp>
      <p:pic>
        <p:nvPicPr>
          <p:cNvPr id="7" name="Image 1" descr="preencoded.png"/>
          <p:cNvPicPr>
            <a:picLocks noChangeAspect="1"/>
          </p:cNvPicPr>
          <p:nvPr/>
        </p:nvPicPr>
        <p:blipFill>
          <a:blip r:embed="rId4"/>
          <a:stretch>
            <a:fillRect/>
          </a:stretch>
        </p:blipFill>
        <p:spPr>
          <a:xfrm>
            <a:off x="6091238" y="2575084"/>
            <a:ext cx="431959" cy="431959"/>
          </a:xfrm>
          <a:prstGeom prst="rect">
            <a:avLst/>
          </a:prstGeom>
        </p:spPr>
      </p:pic>
      <p:sp>
        <p:nvSpPr>
          <p:cNvPr id="8" name="Text 4"/>
          <p:cNvSpPr/>
          <p:nvPr/>
        </p:nvSpPr>
        <p:spPr>
          <a:xfrm>
            <a:off x="6091238" y="3179802"/>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Cloud Deployment</a:t>
            </a:r>
            <a:endParaRPr lang="en-US" sz="1701" dirty="0"/>
          </a:p>
        </p:txBody>
      </p:sp>
      <p:sp>
        <p:nvSpPr>
          <p:cNvPr id="9" name="Text 5"/>
          <p:cNvSpPr/>
          <p:nvPr/>
        </p:nvSpPr>
        <p:spPr>
          <a:xfrm>
            <a:off x="6091238" y="3553301"/>
            <a:ext cx="7934325" cy="553164"/>
          </a:xfrm>
          <a:prstGeom prst="rect">
            <a:avLst/>
          </a:prstGeom>
          <a:noFill/>
          <a:ln/>
        </p:spPr>
        <p:txBody>
          <a:bodyPr wrap="squar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Deploying the model to a cloud platform, such as AWS, Azure, or GCP, for scalability and accessibility.</a:t>
            </a:r>
            <a:endParaRPr lang="en-US" sz="1361" dirty="0"/>
          </a:p>
        </p:txBody>
      </p:sp>
      <p:pic>
        <p:nvPicPr>
          <p:cNvPr id="10" name="Image 2" descr="preencoded.png"/>
          <p:cNvPicPr>
            <a:picLocks noChangeAspect="1"/>
          </p:cNvPicPr>
          <p:nvPr/>
        </p:nvPicPr>
        <p:blipFill>
          <a:blip r:embed="rId5"/>
          <a:stretch>
            <a:fillRect/>
          </a:stretch>
        </p:blipFill>
        <p:spPr>
          <a:xfrm>
            <a:off x="6091238" y="4624864"/>
            <a:ext cx="431959" cy="431959"/>
          </a:xfrm>
          <a:prstGeom prst="rect">
            <a:avLst/>
          </a:prstGeom>
        </p:spPr>
      </p:pic>
      <p:sp>
        <p:nvSpPr>
          <p:cNvPr id="11" name="Text 6"/>
          <p:cNvSpPr/>
          <p:nvPr/>
        </p:nvSpPr>
        <p:spPr>
          <a:xfrm>
            <a:off x="6091238" y="5229582"/>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Web Deployment</a:t>
            </a:r>
            <a:endParaRPr lang="en-US" sz="1701" dirty="0"/>
          </a:p>
        </p:txBody>
      </p:sp>
      <p:sp>
        <p:nvSpPr>
          <p:cNvPr id="12" name="Text 7"/>
          <p:cNvSpPr/>
          <p:nvPr/>
        </p:nvSpPr>
        <p:spPr>
          <a:xfrm>
            <a:off x="6091238" y="5603081"/>
            <a:ext cx="7934325" cy="553164"/>
          </a:xfrm>
          <a:prstGeom prst="rect">
            <a:avLst/>
          </a:prstGeom>
          <a:noFill/>
          <a:ln/>
        </p:spPr>
        <p:txBody>
          <a:bodyPr wrap="squar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Making the model accessible through a web interface, enabling users to interact with the model and receive predictions.</a:t>
            </a:r>
            <a:endParaRPr lang="en-US" sz="1361" dirty="0"/>
          </a:p>
        </p:txBody>
      </p:sp>
      <p:pic>
        <p:nvPicPr>
          <p:cNvPr id="13" name="Image 3" descr="preencoded.png"/>
          <p:cNvPicPr>
            <a:picLocks noChangeAspect="1"/>
          </p:cNvPicPr>
          <p:nvPr/>
        </p:nvPicPr>
        <p:blipFill>
          <a:blip r:embed="rId6"/>
          <a:stretch>
            <a:fillRect/>
          </a:stretch>
        </p:blipFill>
        <p:spPr>
          <a:xfrm>
            <a:off x="6091238" y="6674644"/>
            <a:ext cx="431959" cy="431959"/>
          </a:xfrm>
          <a:prstGeom prst="rect">
            <a:avLst/>
          </a:prstGeom>
        </p:spPr>
      </p:pic>
      <p:sp>
        <p:nvSpPr>
          <p:cNvPr id="14" name="Text 8"/>
          <p:cNvSpPr/>
          <p:nvPr/>
        </p:nvSpPr>
        <p:spPr>
          <a:xfrm>
            <a:off x="6091238" y="7279362"/>
            <a:ext cx="2331958"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Application Integration</a:t>
            </a:r>
            <a:endParaRPr lang="en-US" sz="1701" dirty="0"/>
          </a:p>
        </p:txBody>
      </p:sp>
      <p:sp>
        <p:nvSpPr>
          <p:cNvPr id="15" name="Text 9"/>
          <p:cNvSpPr/>
          <p:nvPr/>
        </p:nvSpPr>
        <p:spPr>
          <a:xfrm>
            <a:off x="6091238" y="7652861"/>
            <a:ext cx="7934325" cy="276582"/>
          </a:xfrm>
          <a:prstGeom prst="rect">
            <a:avLst/>
          </a:prstGeom>
          <a:noFill/>
          <a:ln/>
        </p:spPr>
        <p:txBody>
          <a:bodyPr wrap="non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Integrating the model into existing applications or systems, enabling automated decision-making.</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9344858"/>
          </a:xfrm>
          <a:prstGeom prst="rect">
            <a:avLst/>
          </a:prstGeom>
          <a:solidFill>
            <a:srgbClr val="F9F8F5"/>
          </a:solidFill>
          <a:ln/>
        </p:spPr>
      </p:sp>
      <p:pic>
        <p:nvPicPr>
          <p:cNvPr id="4" name="Image 0" descr="preencoded.png"/>
          <p:cNvPicPr>
            <a:picLocks noChangeAspect="1"/>
          </p:cNvPicPr>
          <p:nvPr/>
        </p:nvPicPr>
        <p:blipFill>
          <a:blip r:embed="rId3"/>
          <a:stretch>
            <a:fillRect/>
          </a:stretch>
        </p:blipFill>
        <p:spPr>
          <a:xfrm>
            <a:off x="0" y="0"/>
            <a:ext cx="14630400" cy="2160270"/>
          </a:xfrm>
          <a:prstGeom prst="rect">
            <a:avLst/>
          </a:prstGeom>
        </p:spPr>
      </p:pic>
      <p:sp>
        <p:nvSpPr>
          <p:cNvPr id="5" name="Text 2"/>
          <p:cNvSpPr/>
          <p:nvPr/>
        </p:nvSpPr>
        <p:spPr>
          <a:xfrm>
            <a:off x="2594967" y="2635448"/>
            <a:ext cx="5820251" cy="540068"/>
          </a:xfrm>
          <a:prstGeom prst="rect">
            <a:avLst/>
          </a:prstGeom>
          <a:noFill/>
          <a:ln/>
        </p:spPr>
        <p:txBody>
          <a:bodyPr wrap="none" rtlCol="0" anchor="t"/>
          <a:lstStyle/>
          <a:p>
            <a:pPr marL="0" indent="0">
              <a:lnSpc>
                <a:spcPts val="4253"/>
              </a:lnSpc>
              <a:buNone/>
            </a:pPr>
            <a:r>
              <a:rPr lang="en-US" sz="3402" dirty="0">
                <a:solidFill>
                  <a:srgbClr val="161613"/>
                </a:solidFill>
                <a:latin typeface="DM Sans" pitchFamily="34" charset="0"/>
                <a:ea typeface="DM Sans" pitchFamily="34" charset="-122"/>
                <a:cs typeface="DM Sans" pitchFamily="34" charset="-120"/>
              </a:rPr>
              <a:t>Monitoring and Maintenance</a:t>
            </a:r>
            <a:endParaRPr lang="en-US" sz="3402" dirty="0"/>
          </a:p>
        </p:txBody>
      </p:sp>
      <p:sp>
        <p:nvSpPr>
          <p:cNvPr id="6" name="Text 3"/>
          <p:cNvSpPr/>
          <p:nvPr/>
        </p:nvSpPr>
        <p:spPr>
          <a:xfrm>
            <a:off x="2594967" y="3434715"/>
            <a:ext cx="9440347" cy="1106329"/>
          </a:xfrm>
          <a:prstGeom prst="rect">
            <a:avLst/>
          </a:prstGeom>
          <a:noFill/>
          <a:ln/>
        </p:spPr>
        <p:txBody>
          <a:bodyPr wrap="square" rtlCol="0" anchor="t"/>
          <a:lstStyle/>
          <a:p>
            <a:pPr marL="0" indent="0">
              <a:lnSpc>
                <a:spcPts val="2177"/>
              </a:lnSpc>
              <a:buNone/>
            </a:pPr>
            <a:r>
              <a:rPr lang="en-US" sz="1361" dirty="0">
                <a:solidFill>
                  <a:srgbClr val="161613"/>
                </a:solidFill>
                <a:latin typeface="Inter" pitchFamily="34" charset="0"/>
                <a:ea typeface="Inter" pitchFamily="34" charset="-122"/>
                <a:cs typeface="Inter" pitchFamily="34" charset="-120"/>
              </a:rPr>
              <a:t>Once the model is deployed, it's essential to monitor its performance and maintain its accuracy over time. This involves tracking key performance metrics, detecting any changes in model behavior, and addressing any issues that arise. Continuous monitoring is crucial for ensuring the model's effectiveness and preventing performance degradation.</a:t>
            </a:r>
            <a:endParaRPr lang="en-US" sz="1361" dirty="0"/>
          </a:p>
        </p:txBody>
      </p:sp>
      <p:sp>
        <p:nvSpPr>
          <p:cNvPr id="7" name="Shape 4"/>
          <p:cNvSpPr/>
          <p:nvPr/>
        </p:nvSpPr>
        <p:spPr>
          <a:xfrm>
            <a:off x="7303651" y="4735354"/>
            <a:ext cx="22860" cy="4134326"/>
          </a:xfrm>
          <a:prstGeom prst="roundRect">
            <a:avLst>
              <a:gd name="adj" fmla="val 113400"/>
            </a:avLst>
          </a:prstGeom>
          <a:solidFill>
            <a:srgbClr val="D3D1C9"/>
          </a:solidFill>
          <a:ln/>
        </p:spPr>
      </p:sp>
      <p:sp>
        <p:nvSpPr>
          <p:cNvPr id="8" name="Shape 5"/>
          <p:cNvSpPr/>
          <p:nvPr/>
        </p:nvSpPr>
        <p:spPr>
          <a:xfrm>
            <a:off x="6538734" y="5112544"/>
            <a:ext cx="604837" cy="22860"/>
          </a:xfrm>
          <a:prstGeom prst="roundRect">
            <a:avLst>
              <a:gd name="adj" fmla="val 113400"/>
            </a:avLst>
          </a:prstGeom>
          <a:solidFill>
            <a:srgbClr val="D3D1C9"/>
          </a:solidFill>
          <a:ln/>
        </p:spPr>
      </p:sp>
      <p:sp>
        <p:nvSpPr>
          <p:cNvPr id="9" name="Shape 6"/>
          <p:cNvSpPr/>
          <p:nvPr/>
        </p:nvSpPr>
        <p:spPr>
          <a:xfrm>
            <a:off x="7120711" y="4929664"/>
            <a:ext cx="388739" cy="388739"/>
          </a:xfrm>
          <a:prstGeom prst="roundRect">
            <a:avLst>
              <a:gd name="adj" fmla="val 6669"/>
            </a:avLst>
          </a:prstGeom>
          <a:solidFill>
            <a:srgbClr val="EDEBE3"/>
          </a:solidFill>
          <a:ln/>
        </p:spPr>
      </p:sp>
      <p:sp>
        <p:nvSpPr>
          <p:cNvPr id="10" name="Text 7"/>
          <p:cNvSpPr/>
          <p:nvPr/>
        </p:nvSpPr>
        <p:spPr>
          <a:xfrm>
            <a:off x="7272516" y="4994434"/>
            <a:ext cx="85130"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1</a:t>
            </a:r>
            <a:endParaRPr lang="en-US" sz="2041" dirty="0"/>
          </a:p>
        </p:txBody>
      </p:sp>
      <p:sp>
        <p:nvSpPr>
          <p:cNvPr id="11" name="Text 8"/>
          <p:cNvSpPr/>
          <p:nvPr/>
        </p:nvSpPr>
        <p:spPr>
          <a:xfrm>
            <a:off x="3907988" y="4908113"/>
            <a:ext cx="2456617" cy="269915"/>
          </a:xfrm>
          <a:prstGeom prst="rect">
            <a:avLst/>
          </a:prstGeom>
          <a:noFill/>
          <a:ln/>
        </p:spPr>
        <p:txBody>
          <a:bodyPr wrap="none" rtlCol="0" anchor="t"/>
          <a:lstStyle/>
          <a:p>
            <a:pPr marL="0" indent="0" algn="r">
              <a:lnSpc>
                <a:spcPts val="2126"/>
              </a:lnSpc>
              <a:buNone/>
            </a:pPr>
            <a:r>
              <a:rPr lang="en-US" sz="1701" dirty="0">
                <a:solidFill>
                  <a:srgbClr val="161613"/>
                </a:solidFill>
                <a:latin typeface="DM Sans" pitchFamily="34" charset="0"/>
                <a:ea typeface="DM Sans" pitchFamily="34" charset="-122"/>
                <a:cs typeface="DM Sans" pitchFamily="34" charset="-120"/>
              </a:rPr>
              <a:t>Performance Monitoring</a:t>
            </a:r>
            <a:endParaRPr lang="en-US" sz="1701" dirty="0"/>
          </a:p>
        </p:txBody>
      </p:sp>
      <p:sp>
        <p:nvSpPr>
          <p:cNvPr id="12" name="Text 9"/>
          <p:cNvSpPr/>
          <p:nvPr/>
        </p:nvSpPr>
        <p:spPr>
          <a:xfrm>
            <a:off x="2594967" y="5281613"/>
            <a:ext cx="3769638" cy="829747"/>
          </a:xfrm>
          <a:prstGeom prst="rect">
            <a:avLst/>
          </a:prstGeom>
          <a:noFill/>
          <a:ln/>
        </p:spPr>
        <p:txBody>
          <a:bodyPr wrap="square" rtlCol="0" anchor="t"/>
          <a:lstStyle/>
          <a:p>
            <a:pPr marL="0" indent="0" algn="r">
              <a:lnSpc>
                <a:spcPts val="2177"/>
              </a:lnSpc>
              <a:buNone/>
            </a:pPr>
            <a:r>
              <a:rPr lang="en-US" sz="1361" dirty="0">
                <a:solidFill>
                  <a:srgbClr val="161613"/>
                </a:solidFill>
                <a:latin typeface="Inter" pitchFamily="34" charset="0"/>
                <a:ea typeface="Inter" pitchFamily="34" charset="-122"/>
                <a:cs typeface="Inter" pitchFamily="34" charset="-120"/>
              </a:rPr>
              <a:t>Tracking key metrics like accuracy, precision, recall, and F1-score to assess the model's effectiveness.</a:t>
            </a:r>
            <a:endParaRPr lang="en-US" sz="1361" dirty="0"/>
          </a:p>
        </p:txBody>
      </p:sp>
      <p:sp>
        <p:nvSpPr>
          <p:cNvPr id="13" name="Shape 10"/>
          <p:cNvSpPr/>
          <p:nvPr/>
        </p:nvSpPr>
        <p:spPr>
          <a:xfrm>
            <a:off x="7486590" y="5976580"/>
            <a:ext cx="604837" cy="22860"/>
          </a:xfrm>
          <a:prstGeom prst="roundRect">
            <a:avLst>
              <a:gd name="adj" fmla="val 113400"/>
            </a:avLst>
          </a:prstGeom>
          <a:solidFill>
            <a:srgbClr val="D3D1C9"/>
          </a:solidFill>
          <a:ln/>
        </p:spPr>
      </p:sp>
      <p:sp>
        <p:nvSpPr>
          <p:cNvPr id="14" name="Shape 11"/>
          <p:cNvSpPr/>
          <p:nvPr/>
        </p:nvSpPr>
        <p:spPr>
          <a:xfrm>
            <a:off x="7120711" y="5793700"/>
            <a:ext cx="388739" cy="388739"/>
          </a:xfrm>
          <a:prstGeom prst="roundRect">
            <a:avLst>
              <a:gd name="adj" fmla="val 6669"/>
            </a:avLst>
          </a:prstGeom>
          <a:solidFill>
            <a:srgbClr val="EDEBE3"/>
          </a:solidFill>
          <a:ln/>
        </p:spPr>
      </p:sp>
      <p:sp>
        <p:nvSpPr>
          <p:cNvPr id="15" name="Text 12"/>
          <p:cNvSpPr/>
          <p:nvPr/>
        </p:nvSpPr>
        <p:spPr>
          <a:xfrm>
            <a:off x="7240250" y="5858470"/>
            <a:ext cx="149662"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2</a:t>
            </a:r>
            <a:endParaRPr lang="en-US" sz="2041" dirty="0"/>
          </a:p>
        </p:txBody>
      </p:sp>
      <p:sp>
        <p:nvSpPr>
          <p:cNvPr id="16" name="Text 13"/>
          <p:cNvSpPr/>
          <p:nvPr/>
        </p:nvSpPr>
        <p:spPr>
          <a:xfrm>
            <a:off x="8265557" y="5772150"/>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Drift Detection</a:t>
            </a:r>
            <a:endParaRPr lang="en-US" sz="1701" dirty="0"/>
          </a:p>
        </p:txBody>
      </p:sp>
      <p:sp>
        <p:nvSpPr>
          <p:cNvPr id="17" name="Text 14"/>
          <p:cNvSpPr/>
          <p:nvPr/>
        </p:nvSpPr>
        <p:spPr>
          <a:xfrm>
            <a:off x="8265557" y="6145649"/>
            <a:ext cx="3769757" cy="829747"/>
          </a:xfrm>
          <a:prstGeom prst="rect">
            <a:avLst/>
          </a:prstGeom>
          <a:noFill/>
          <a:ln/>
        </p:spPr>
        <p:txBody>
          <a:bodyPr wrap="squar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Monitoring for changes in the data distribution or model behavior over time, indicating potential drift.</a:t>
            </a:r>
            <a:endParaRPr lang="en-US" sz="1361" dirty="0"/>
          </a:p>
        </p:txBody>
      </p:sp>
      <p:sp>
        <p:nvSpPr>
          <p:cNvPr id="18" name="Shape 15"/>
          <p:cNvSpPr/>
          <p:nvPr/>
        </p:nvSpPr>
        <p:spPr>
          <a:xfrm>
            <a:off x="6538734" y="6837283"/>
            <a:ext cx="604837" cy="22860"/>
          </a:xfrm>
          <a:prstGeom prst="roundRect">
            <a:avLst>
              <a:gd name="adj" fmla="val 113400"/>
            </a:avLst>
          </a:prstGeom>
          <a:solidFill>
            <a:srgbClr val="D3D1C9"/>
          </a:solidFill>
          <a:ln/>
        </p:spPr>
      </p:sp>
      <p:sp>
        <p:nvSpPr>
          <p:cNvPr id="19" name="Shape 16"/>
          <p:cNvSpPr/>
          <p:nvPr/>
        </p:nvSpPr>
        <p:spPr>
          <a:xfrm>
            <a:off x="7120711" y="6654403"/>
            <a:ext cx="388739" cy="388739"/>
          </a:xfrm>
          <a:prstGeom prst="roundRect">
            <a:avLst>
              <a:gd name="adj" fmla="val 6669"/>
            </a:avLst>
          </a:prstGeom>
          <a:solidFill>
            <a:srgbClr val="EDEBE3"/>
          </a:solidFill>
          <a:ln/>
        </p:spPr>
      </p:sp>
      <p:sp>
        <p:nvSpPr>
          <p:cNvPr id="20" name="Text 17"/>
          <p:cNvSpPr/>
          <p:nvPr/>
        </p:nvSpPr>
        <p:spPr>
          <a:xfrm>
            <a:off x="7237988" y="6719173"/>
            <a:ext cx="154067"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3</a:t>
            </a:r>
            <a:endParaRPr lang="en-US" sz="2041" dirty="0"/>
          </a:p>
        </p:txBody>
      </p:sp>
      <p:sp>
        <p:nvSpPr>
          <p:cNvPr id="21" name="Text 18"/>
          <p:cNvSpPr/>
          <p:nvPr/>
        </p:nvSpPr>
        <p:spPr>
          <a:xfrm>
            <a:off x="4204335" y="6632853"/>
            <a:ext cx="2160270" cy="269915"/>
          </a:xfrm>
          <a:prstGeom prst="rect">
            <a:avLst/>
          </a:prstGeom>
          <a:noFill/>
          <a:ln/>
        </p:spPr>
        <p:txBody>
          <a:bodyPr wrap="none" rtlCol="0" anchor="t"/>
          <a:lstStyle/>
          <a:p>
            <a:pPr marL="0" indent="0" algn="r">
              <a:lnSpc>
                <a:spcPts val="2126"/>
              </a:lnSpc>
              <a:buNone/>
            </a:pPr>
            <a:r>
              <a:rPr lang="en-US" sz="1701" dirty="0">
                <a:solidFill>
                  <a:srgbClr val="161613"/>
                </a:solidFill>
                <a:latin typeface="DM Sans" pitchFamily="34" charset="0"/>
                <a:ea typeface="DM Sans" pitchFamily="34" charset="-122"/>
                <a:cs typeface="DM Sans" pitchFamily="34" charset="-120"/>
              </a:rPr>
              <a:t>Model Retraining</a:t>
            </a:r>
            <a:endParaRPr lang="en-US" sz="1701" dirty="0"/>
          </a:p>
        </p:txBody>
      </p:sp>
      <p:sp>
        <p:nvSpPr>
          <p:cNvPr id="22" name="Text 19"/>
          <p:cNvSpPr/>
          <p:nvPr/>
        </p:nvSpPr>
        <p:spPr>
          <a:xfrm>
            <a:off x="2594967" y="7006352"/>
            <a:ext cx="3769638" cy="553164"/>
          </a:xfrm>
          <a:prstGeom prst="rect">
            <a:avLst/>
          </a:prstGeom>
          <a:noFill/>
          <a:ln/>
        </p:spPr>
        <p:txBody>
          <a:bodyPr wrap="square" rtlCol="0" anchor="t"/>
          <a:lstStyle/>
          <a:p>
            <a:pPr marL="0" indent="0" algn="r">
              <a:lnSpc>
                <a:spcPts val="2177"/>
              </a:lnSpc>
              <a:buNone/>
            </a:pPr>
            <a:r>
              <a:rPr lang="en-US" sz="1361" dirty="0">
                <a:solidFill>
                  <a:srgbClr val="161613"/>
                </a:solidFill>
                <a:latin typeface="Inter" pitchFamily="34" charset="0"/>
                <a:ea typeface="Inter" pitchFamily="34" charset="-122"/>
                <a:cs typeface="Inter" pitchFamily="34" charset="-120"/>
              </a:rPr>
              <a:t>Re-training the model on updated data to address drift and maintain accuracy.</a:t>
            </a:r>
            <a:endParaRPr lang="en-US" sz="1361" dirty="0"/>
          </a:p>
        </p:txBody>
      </p:sp>
      <p:sp>
        <p:nvSpPr>
          <p:cNvPr id="23" name="Shape 20"/>
          <p:cNvSpPr/>
          <p:nvPr/>
        </p:nvSpPr>
        <p:spPr>
          <a:xfrm>
            <a:off x="7486590" y="7698105"/>
            <a:ext cx="604837" cy="22860"/>
          </a:xfrm>
          <a:prstGeom prst="roundRect">
            <a:avLst>
              <a:gd name="adj" fmla="val 113400"/>
            </a:avLst>
          </a:prstGeom>
          <a:solidFill>
            <a:srgbClr val="D3D1C9"/>
          </a:solidFill>
          <a:ln/>
        </p:spPr>
      </p:sp>
      <p:sp>
        <p:nvSpPr>
          <p:cNvPr id="24" name="Shape 21"/>
          <p:cNvSpPr/>
          <p:nvPr/>
        </p:nvSpPr>
        <p:spPr>
          <a:xfrm>
            <a:off x="7120711" y="7515225"/>
            <a:ext cx="388739" cy="388739"/>
          </a:xfrm>
          <a:prstGeom prst="roundRect">
            <a:avLst>
              <a:gd name="adj" fmla="val 6669"/>
            </a:avLst>
          </a:prstGeom>
          <a:solidFill>
            <a:srgbClr val="EDEBE3"/>
          </a:solidFill>
          <a:ln/>
        </p:spPr>
      </p:sp>
      <p:sp>
        <p:nvSpPr>
          <p:cNvPr id="25" name="Text 22"/>
          <p:cNvSpPr/>
          <p:nvPr/>
        </p:nvSpPr>
        <p:spPr>
          <a:xfrm>
            <a:off x="7234535" y="7579995"/>
            <a:ext cx="160973" cy="259199"/>
          </a:xfrm>
          <a:prstGeom prst="rect">
            <a:avLst/>
          </a:prstGeom>
          <a:noFill/>
          <a:ln/>
        </p:spPr>
        <p:txBody>
          <a:bodyPr wrap="none" rtlCol="0" anchor="t"/>
          <a:lstStyle/>
          <a:p>
            <a:pPr marL="0" indent="0" algn="ctr">
              <a:lnSpc>
                <a:spcPts val="2041"/>
              </a:lnSpc>
              <a:buNone/>
            </a:pPr>
            <a:r>
              <a:rPr lang="en-US" sz="2041" dirty="0">
                <a:solidFill>
                  <a:srgbClr val="161613"/>
                </a:solidFill>
                <a:latin typeface="DM Sans" pitchFamily="34" charset="0"/>
                <a:ea typeface="DM Sans" pitchFamily="34" charset="-122"/>
                <a:cs typeface="DM Sans" pitchFamily="34" charset="-120"/>
              </a:rPr>
              <a:t>4</a:t>
            </a:r>
            <a:endParaRPr lang="en-US" sz="2041" dirty="0"/>
          </a:p>
        </p:txBody>
      </p:sp>
      <p:sp>
        <p:nvSpPr>
          <p:cNvPr id="26" name="Text 23"/>
          <p:cNvSpPr/>
          <p:nvPr/>
        </p:nvSpPr>
        <p:spPr>
          <a:xfrm>
            <a:off x="8265557" y="7493675"/>
            <a:ext cx="2160270" cy="269915"/>
          </a:xfrm>
          <a:prstGeom prst="rect">
            <a:avLst/>
          </a:prstGeom>
          <a:noFill/>
          <a:ln/>
        </p:spPr>
        <p:txBody>
          <a:bodyPr wrap="none" rtlCol="0" anchor="t"/>
          <a:lstStyle/>
          <a:p>
            <a:pPr marL="0" indent="0" algn="l">
              <a:lnSpc>
                <a:spcPts val="2126"/>
              </a:lnSpc>
              <a:buNone/>
            </a:pPr>
            <a:r>
              <a:rPr lang="en-US" sz="1701" dirty="0">
                <a:solidFill>
                  <a:srgbClr val="161613"/>
                </a:solidFill>
                <a:latin typeface="DM Sans" pitchFamily="34" charset="0"/>
                <a:ea typeface="DM Sans" pitchFamily="34" charset="-122"/>
                <a:cs typeface="DM Sans" pitchFamily="34" charset="-120"/>
              </a:rPr>
              <a:t>Issue Resolution</a:t>
            </a:r>
            <a:endParaRPr lang="en-US" sz="1701" dirty="0"/>
          </a:p>
        </p:txBody>
      </p:sp>
      <p:sp>
        <p:nvSpPr>
          <p:cNvPr id="27" name="Text 24"/>
          <p:cNvSpPr/>
          <p:nvPr/>
        </p:nvSpPr>
        <p:spPr>
          <a:xfrm>
            <a:off x="8265557" y="7867174"/>
            <a:ext cx="3769757" cy="829747"/>
          </a:xfrm>
          <a:prstGeom prst="rect">
            <a:avLst/>
          </a:prstGeom>
          <a:noFill/>
          <a:ln/>
        </p:spPr>
        <p:txBody>
          <a:bodyPr wrap="square" rtlCol="0" anchor="t"/>
          <a:lstStyle/>
          <a:p>
            <a:pPr marL="0" indent="0" algn="l">
              <a:lnSpc>
                <a:spcPts val="2177"/>
              </a:lnSpc>
              <a:buNone/>
            </a:pPr>
            <a:r>
              <a:rPr lang="en-US" sz="1361" dirty="0">
                <a:solidFill>
                  <a:srgbClr val="161613"/>
                </a:solidFill>
                <a:latin typeface="Inter" pitchFamily="34" charset="0"/>
                <a:ea typeface="Inter" pitchFamily="34" charset="-122"/>
                <a:cs typeface="Inter" pitchFamily="34" charset="-120"/>
              </a:rPr>
              <a:t>Investigating and resolving any performance issues or unexpected behavior observed in the model.</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1136</Words>
  <Application>Microsoft Office PowerPoint</Application>
  <PresentationFormat>Custom</PresentationFormat>
  <Paragraphs>106</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DM Sans</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Nitesh Pandey</dc:creator>
  <cp:lastModifiedBy>Nitesh Pandey</cp:lastModifiedBy>
  <cp:revision>2</cp:revision>
  <dcterms:created xsi:type="dcterms:W3CDTF">2024-08-08T15:34:43Z</dcterms:created>
  <dcterms:modified xsi:type="dcterms:W3CDTF">2024-08-08T15:45:54Z</dcterms:modified>
</cp:coreProperties>
</file>